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772400" cy="10058400"/>
  <p:notesSz cx="77724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778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jhanna@twfrs.org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irs.gov/FormsPubs" TargetMode="External"/><Relationship Id="rId5" Type="http://schemas.openxmlformats.org/officeDocument/2006/relationships/hyperlink" Target="http://www.irs.gov/W4App" TargetMode="External"/><Relationship Id="rId4" Type="http://schemas.openxmlformats.org/officeDocument/2006/relationships/hyperlink" Target="http://www.irs.gov/FormW4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489" y="347907"/>
            <a:ext cx="244222" cy="888653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3934087" y="7343519"/>
            <a:ext cx="2971165" cy="817244"/>
          </a:xfrm>
          <a:prstGeom prst="rect">
            <a:avLst/>
          </a:prstGeom>
        </p:spPr>
        <p:txBody>
          <a:bodyPr vert="horz" wrap="square" lIns="0" tIns="186055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1465"/>
              </a:spcBef>
            </a:pPr>
            <a:r>
              <a:rPr sz="2250" b="1" spc="-80" dirty="0">
                <a:solidFill>
                  <a:srgbClr val="5E6467"/>
                </a:solidFill>
                <a:latin typeface="Arial"/>
                <a:cs typeface="Arial"/>
              </a:rPr>
              <a:t>PEN</a:t>
            </a:r>
            <a:r>
              <a:rPr sz="2250" b="1" spc="-80" dirty="0">
                <a:solidFill>
                  <a:srgbClr val="3D3D3D"/>
                </a:solidFill>
                <a:latin typeface="Arial"/>
                <a:cs typeface="Arial"/>
              </a:rPr>
              <a:t>SIO</a:t>
            </a:r>
            <a:r>
              <a:rPr sz="2250" b="1" spc="-80" dirty="0">
                <a:solidFill>
                  <a:srgbClr val="5E6467"/>
                </a:solidFill>
                <a:latin typeface="Arial"/>
                <a:cs typeface="Arial"/>
              </a:rPr>
              <a:t>NER</a:t>
            </a:r>
            <a:r>
              <a:rPr sz="2250" b="1" spc="-340" dirty="0">
                <a:solidFill>
                  <a:srgbClr val="5E6467"/>
                </a:solidFill>
                <a:latin typeface="Arial"/>
                <a:cs typeface="Arial"/>
              </a:rPr>
              <a:t> </a:t>
            </a:r>
            <a:r>
              <a:rPr sz="2250" b="1" spc="-160" dirty="0">
                <a:solidFill>
                  <a:srgbClr val="5E6467"/>
                </a:solidFill>
                <a:latin typeface="Arial"/>
                <a:cs typeface="Arial"/>
              </a:rPr>
              <a:t>PACKAGE</a:t>
            </a:r>
            <a:endParaRPr sz="22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200" dirty="0">
                <a:solidFill>
                  <a:srgbClr val="757E85"/>
                </a:solidFill>
                <a:latin typeface="Arial"/>
                <a:cs typeface="Arial"/>
              </a:rPr>
              <a:t>THE</a:t>
            </a:r>
            <a:r>
              <a:rPr sz="1200" spc="130" dirty="0">
                <a:solidFill>
                  <a:srgbClr val="757E8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57E85"/>
                </a:solidFill>
                <a:latin typeface="Arial"/>
                <a:cs typeface="Arial"/>
              </a:rPr>
              <a:t>WOODLANDS</a:t>
            </a:r>
            <a:r>
              <a:rPr sz="1200" spc="305" dirty="0">
                <a:solidFill>
                  <a:srgbClr val="757E85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757E85"/>
                </a:solidFill>
                <a:latin typeface="Arial"/>
                <a:cs typeface="Arial"/>
              </a:rPr>
              <a:t>FIRE</a:t>
            </a:r>
            <a:r>
              <a:rPr sz="1200" spc="170" dirty="0">
                <a:solidFill>
                  <a:srgbClr val="757E85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757E85"/>
                </a:solidFill>
                <a:latin typeface="Arial"/>
                <a:cs typeface="Arial"/>
              </a:rPr>
              <a:t>Ü</a:t>
            </a:r>
            <a:r>
              <a:rPr sz="1200" spc="-10" dirty="0">
                <a:solidFill>
                  <a:srgbClr val="525254"/>
                </a:solidFill>
                <a:latin typeface="Arial"/>
                <a:cs typeface="Arial"/>
              </a:rPr>
              <a:t>EP</a:t>
            </a:r>
            <a:r>
              <a:rPr sz="1200" spc="-10" dirty="0">
                <a:solidFill>
                  <a:srgbClr val="757E85"/>
                </a:solidFill>
                <a:latin typeface="Arial"/>
                <a:cs typeface="Arial"/>
              </a:rPr>
              <a:t>ARTMEN</a:t>
            </a:r>
            <a:r>
              <a:rPr sz="1200" spc="-10" dirty="0">
                <a:solidFill>
                  <a:srgbClr val="5E6467"/>
                </a:solidFill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7804" y="8621703"/>
            <a:ext cx="3211195" cy="58356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913255">
              <a:lnSpc>
                <a:spcPct val="100000"/>
              </a:lnSpc>
              <a:spcBef>
                <a:spcPts val="395"/>
              </a:spcBef>
            </a:pPr>
            <a:r>
              <a:rPr sz="1350" spc="-105" dirty="0">
                <a:solidFill>
                  <a:srgbClr val="3D3D3D"/>
                </a:solidFill>
                <a:latin typeface="Times New Roman"/>
                <a:cs typeface="Times New Roman"/>
              </a:rPr>
              <a:t>JENNIFER</a:t>
            </a:r>
            <a:r>
              <a:rPr sz="1350" spc="75" dirty="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sz="1350" spc="-110" dirty="0">
                <a:solidFill>
                  <a:srgbClr val="3D3D3D"/>
                </a:solidFill>
                <a:latin typeface="Times New Roman"/>
                <a:cs typeface="Times New Roman"/>
              </a:rPr>
              <a:t>HANNA</a:t>
            </a: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900" spc="-60" dirty="0">
                <a:solidFill>
                  <a:srgbClr val="3D3D3D"/>
                </a:solidFill>
                <a:latin typeface="Arial"/>
                <a:cs typeface="Arial"/>
              </a:rPr>
              <a:t>THE</a:t>
            </a:r>
            <a:r>
              <a:rPr sz="900" spc="-5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900" spc="-30" dirty="0">
                <a:solidFill>
                  <a:srgbClr val="3D3D3D"/>
                </a:solidFill>
                <a:latin typeface="Arial"/>
                <a:cs typeface="Arial"/>
              </a:rPr>
              <a:t>WOO0LANDS</a:t>
            </a:r>
            <a:r>
              <a:rPr sz="900" spc="10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900" spc="-90" dirty="0">
                <a:solidFill>
                  <a:srgbClr val="3D3D3D"/>
                </a:solidFill>
                <a:latin typeface="Arial"/>
                <a:cs typeface="Arial"/>
              </a:rPr>
              <a:t>FIRE</a:t>
            </a:r>
            <a:r>
              <a:rPr sz="900" spc="30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900" spc="-55" dirty="0">
                <a:solidFill>
                  <a:srgbClr val="3D3D3D"/>
                </a:solidFill>
                <a:latin typeface="Arial"/>
                <a:cs typeface="Arial"/>
              </a:rPr>
              <a:t>DEPARTMENT</a:t>
            </a:r>
            <a:r>
              <a:rPr sz="900" spc="40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900" spc="-60" dirty="0">
                <a:solidFill>
                  <a:srgbClr val="3D3D3D"/>
                </a:solidFill>
                <a:latin typeface="Arial"/>
                <a:cs typeface="Arial"/>
              </a:rPr>
              <a:t>PLAN</a:t>
            </a:r>
            <a:r>
              <a:rPr sz="900" spc="20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900" spc="-25" dirty="0">
                <a:solidFill>
                  <a:srgbClr val="3D3D3D"/>
                </a:solidFill>
                <a:latin typeface="Arial"/>
                <a:cs typeface="Arial"/>
              </a:rPr>
              <a:t>ADMINISTRATOR</a:t>
            </a:r>
            <a:endParaRPr sz="900">
              <a:latin typeface="Arial"/>
              <a:cs typeface="Arial"/>
            </a:endParaRPr>
          </a:p>
          <a:p>
            <a:pPr marL="1588135">
              <a:lnSpc>
                <a:spcPct val="100000"/>
              </a:lnSpc>
              <a:spcBef>
                <a:spcPts val="175"/>
              </a:spcBef>
            </a:pPr>
            <a:r>
              <a:rPr sz="850" dirty="0">
                <a:solidFill>
                  <a:srgbClr val="3D3D3D"/>
                </a:solidFill>
                <a:latin typeface="Arial"/>
                <a:cs typeface="Arial"/>
              </a:rPr>
              <a:t>PO</a:t>
            </a:r>
            <a:r>
              <a:rPr sz="850" spc="80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3D3D3D"/>
                </a:solidFill>
                <a:latin typeface="Arial"/>
                <a:cs typeface="Arial"/>
              </a:rPr>
              <a:t>Box</a:t>
            </a:r>
            <a:r>
              <a:rPr sz="850" spc="65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3D3D3D"/>
                </a:solidFill>
                <a:latin typeface="Arial"/>
                <a:cs typeface="Arial"/>
              </a:rPr>
              <a:t>1250</a:t>
            </a:r>
            <a:r>
              <a:rPr sz="850" spc="30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3D3D3D"/>
                </a:solidFill>
                <a:latin typeface="Arial"/>
                <a:cs typeface="Arial"/>
              </a:rPr>
              <a:t>Conroe,</a:t>
            </a:r>
            <a:r>
              <a:rPr sz="850" spc="-5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850" spc="-50" dirty="0">
                <a:solidFill>
                  <a:srgbClr val="3D3D3D"/>
                </a:solidFill>
                <a:latin typeface="Arial"/>
                <a:cs typeface="Arial"/>
              </a:rPr>
              <a:t>TX</a:t>
            </a:r>
            <a:r>
              <a:rPr sz="850" spc="75" dirty="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525254"/>
                </a:solidFill>
                <a:latin typeface="Arial"/>
                <a:cs typeface="Arial"/>
              </a:rPr>
              <a:t>77305</a:t>
            </a:r>
            <a:endParaRPr sz="8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6830" y="9161726"/>
            <a:ext cx="32067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spc="-95" dirty="0">
                <a:solidFill>
                  <a:srgbClr val="4B90D3"/>
                </a:solidFill>
                <a:latin typeface="Arial"/>
                <a:cs typeface="Arial"/>
              </a:rPr>
              <a:t>■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95954" y="808729"/>
            <a:ext cx="14274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8090" algn="l"/>
              </a:tabLst>
            </a:pP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Date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r>
              <a:rPr sz="1100" spc="800" dirty="0">
                <a:solidFill>
                  <a:srgbClr val="343434"/>
                </a:solidFill>
                <a:latin typeface="Arial"/>
                <a:cs typeface="Arial"/>
              </a:rPr>
              <a:t>_</a:t>
            </a:r>
            <a:endParaRPr sz="11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559" y="1398215"/>
            <a:ext cx="5837555" cy="2560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1045" marR="205104" indent="-728980">
              <a:lnSpc>
                <a:spcPct val="121400"/>
              </a:lnSpc>
              <a:spcBef>
                <a:spcPts val="100"/>
              </a:spcBef>
            </a:pPr>
            <a:r>
              <a:rPr sz="1600" b="1" spc="-85" dirty="0">
                <a:solidFill>
                  <a:srgbClr val="343434"/>
                </a:solidFill>
                <a:latin typeface="Arial"/>
                <a:cs typeface="Arial"/>
              </a:rPr>
              <a:t>THE</a:t>
            </a:r>
            <a:r>
              <a:rPr sz="1600" b="1" spc="-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600" b="1" spc="-50" dirty="0">
                <a:solidFill>
                  <a:srgbClr val="343434"/>
                </a:solidFill>
                <a:latin typeface="Arial"/>
                <a:cs typeface="Arial"/>
              </a:rPr>
              <a:t>WOODLANDS</a:t>
            </a:r>
            <a:r>
              <a:rPr sz="1600" b="1" spc="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600" b="1" spc="-100" dirty="0">
                <a:solidFill>
                  <a:srgbClr val="343434"/>
                </a:solidFill>
                <a:latin typeface="Arial"/>
                <a:cs typeface="Arial"/>
              </a:rPr>
              <a:t>FIREFIGHTER'S</a:t>
            </a:r>
            <a:r>
              <a:rPr sz="1600" b="1" spc="4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600" b="1" spc="-155" dirty="0">
                <a:solidFill>
                  <a:srgbClr val="343434"/>
                </a:solidFill>
                <a:latin typeface="Arial"/>
                <a:cs typeface="Arial"/>
              </a:rPr>
              <a:t>RELIEF</a:t>
            </a:r>
            <a:r>
              <a:rPr sz="1600" b="1" spc="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600" b="1" spc="-35" dirty="0">
                <a:solidFill>
                  <a:srgbClr val="343434"/>
                </a:solidFill>
                <a:latin typeface="Arial"/>
                <a:cs typeface="Arial"/>
              </a:rPr>
              <a:t>ANO</a:t>
            </a:r>
            <a:r>
              <a:rPr sz="1600" b="1" spc="-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600" b="1" spc="-75" dirty="0">
                <a:solidFill>
                  <a:srgbClr val="343434"/>
                </a:solidFill>
                <a:latin typeface="Arial"/>
                <a:cs typeface="Arial"/>
              </a:rPr>
              <a:t>RETIREMENT </a:t>
            </a:r>
            <a:r>
              <a:rPr sz="1600" b="1" spc="-10" dirty="0">
                <a:solidFill>
                  <a:srgbClr val="343434"/>
                </a:solidFill>
                <a:latin typeface="Arial"/>
                <a:cs typeface="Arial"/>
              </a:rPr>
              <a:t>FUND</a:t>
            </a:r>
            <a:r>
              <a:rPr sz="1600" b="1" spc="-6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600" b="1" spc="-130" dirty="0">
                <a:solidFill>
                  <a:srgbClr val="343434"/>
                </a:solidFill>
                <a:latin typeface="Arial"/>
                <a:cs typeface="Arial"/>
              </a:rPr>
              <a:t>REQUEST</a:t>
            </a:r>
            <a:r>
              <a:rPr sz="1600" b="1" spc="1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600" b="1" spc="-114" dirty="0">
                <a:solidFill>
                  <a:srgbClr val="343434"/>
                </a:solidFill>
                <a:latin typeface="Arial"/>
                <a:cs typeface="Arial"/>
              </a:rPr>
              <a:t>FOR</a:t>
            </a:r>
            <a:r>
              <a:rPr sz="1600" b="1" spc="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600" b="1" spc="-110" dirty="0">
                <a:solidFill>
                  <a:srgbClr val="343434"/>
                </a:solidFill>
                <a:latin typeface="Arial"/>
                <a:cs typeface="Arial"/>
              </a:rPr>
              <a:t>BENEFIT</a:t>
            </a:r>
            <a:r>
              <a:rPr sz="1600" b="1" spc="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600" b="1" spc="-25" dirty="0">
                <a:solidFill>
                  <a:srgbClr val="343434"/>
                </a:solidFill>
                <a:latin typeface="Arial"/>
                <a:cs typeface="Arial"/>
              </a:rPr>
              <a:t>CALCULATION</a:t>
            </a:r>
            <a:endParaRPr sz="1600">
              <a:latin typeface="Arial"/>
              <a:cs typeface="Arial"/>
            </a:endParaRPr>
          </a:p>
          <a:p>
            <a:pPr marL="79375">
              <a:lnSpc>
                <a:spcPts val="1330"/>
              </a:lnSpc>
              <a:spcBef>
                <a:spcPts val="1125"/>
              </a:spcBef>
              <a:tabLst>
                <a:tab pos="296545" algn="l"/>
              </a:tabLst>
            </a:pPr>
            <a:r>
              <a:rPr sz="1150" spc="-25" dirty="0">
                <a:solidFill>
                  <a:srgbClr val="343434"/>
                </a:solidFill>
                <a:latin typeface="Times New Roman"/>
                <a:cs typeface="Times New Roman"/>
              </a:rPr>
              <a:t>l.</a:t>
            </a:r>
            <a:r>
              <a:rPr sz="1150" dirty="0">
                <a:solidFill>
                  <a:srgbClr val="343434"/>
                </a:solidFill>
                <a:latin typeface="Times New Roman"/>
                <a:cs typeface="Times New Roman"/>
              </a:rPr>
              <a:t>	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General</a:t>
            </a:r>
            <a:r>
              <a:rPr sz="1100" spc="-4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information:</a:t>
            </a:r>
            <a:endParaRPr sz="1100">
              <a:latin typeface="Arial"/>
              <a:cs typeface="Arial"/>
            </a:endParaRPr>
          </a:p>
          <a:p>
            <a:pPr marL="293370">
              <a:lnSpc>
                <a:spcPts val="1270"/>
              </a:lnSpc>
              <a:tabLst>
                <a:tab pos="3553460" algn="l"/>
                <a:tab pos="5650230" algn="l"/>
              </a:tabLst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Member: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</a:t>
            </a:r>
            <a:r>
              <a:rPr sz="1100" spc="-1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of</a:t>
            </a:r>
            <a:r>
              <a:rPr sz="1100" spc="6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Birth:</a:t>
            </a:r>
            <a:r>
              <a:rPr sz="1100" spc="-5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  <a:p>
            <a:pPr marL="299085" marR="5080" indent="-6350">
              <a:lnSpc>
                <a:spcPct val="115900"/>
              </a:lnSpc>
              <a:spcBef>
                <a:spcPts val="440"/>
              </a:spcBef>
              <a:tabLst>
                <a:tab pos="2393315" algn="l"/>
                <a:tab pos="2605405" algn="l"/>
                <a:tab pos="3656965" algn="l"/>
                <a:tab pos="3722370" algn="l"/>
                <a:tab pos="5339080" algn="l"/>
                <a:tab pos="5638800" algn="l"/>
              </a:tabLst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 of</a:t>
            </a:r>
            <a:r>
              <a:rPr sz="1100" spc="1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Retirement/Termination</a:t>
            </a:r>
            <a:r>
              <a:rPr sz="1100" spc="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of</a:t>
            </a:r>
            <a:r>
              <a:rPr sz="1100" spc="5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employment</a:t>
            </a:r>
            <a:r>
              <a:rPr sz="1100" spc="25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(last</a:t>
            </a:r>
            <a:r>
              <a:rPr sz="1100" spc="15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day</a:t>
            </a:r>
            <a:r>
              <a:rPr sz="1100" spc="5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worked):</a:t>
            </a:r>
            <a:r>
              <a:rPr sz="1100" spc="17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	</a:t>
            </a:r>
            <a:r>
              <a:rPr sz="1100" spc="790" dirty="0">
                <a:solidFill>
                  <a:srgbClr val="343434"/>
                </a:solidFill>
                <a:latin typeface="Arial"/>
                <a:cs typeface="Arial"/>
              </a:rPr>
              <a:t>_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</a:t>
            </a:r>
            <a:r>
              <a:rPr sz="1100" spc="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of</a:t>
            </a:r>
            <a:r>
              <a:rPr sz="1100" spc="-2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Hire/Credited</a:t>
            </a:r>
            <a:r>
              <a:rPr sz="1100" spc="6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Service</a:t>
            </a:r>
            <a:r>
              <a:rPr sz="1100" spc="9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Began:</a:t>
            </a:r>
            <a:r>
              <a:rPr sz="1100" spc="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	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Is</a:t>
            </a:r>
            <a:r>
              <a:rPr sz="1100" spc="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service</a:t>
            </a:r>
            <a:r>
              <a:rPr sz="1100" spc="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continuous</a:t>
            </a:r>
            <a:r>
              <a:rPr sz="1100" spc="114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from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this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 to</a:t>
            </a:r>
            <a:r>
              <a:rPr sz="1100" spc="1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 of</a:t>
            </a:r>
            <a:r>
              <a:rPr sz="1100" spc="7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termination?</a:t>
            </a:r>
            <a:r>
              <a:rPr sz="1100" spc="12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	lf</a:t>
            </a:r>
            <a:r>
              <a:rPr sz="1100" spc="8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40" dirty="0">
                <a:solidFill>
                  <a:srgbClr val="343434"/>
                </a:solidFill>
                <a:latin typeface="Arial"/>
                <a:cs typeface="Arial"/>
              </a:rPr>
              <a:t>NO, </a:t>
            </a: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please</a:t>
            </a:r>
            <a:r>
              <a:rPr sz="1100" spc="-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explain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	</a:t>
            </a:r>
            <a:r>
              <a:rPr sz="1100" spc="10" dirty="0">
                <a:solidFill>
                  <a:srgbClr val="343434"/>
                </a:solidFill>
                <a:latin typeface="Arial"/>
                <a:cs typeface="Arial"/>
              </a:rPr>
              <a:t>_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Mernber's</a:t>
            </a:r>
            <a:r>
              <a:rPr sz="1100" spc="1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Spouse: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		</a:t>
            </a:r>
            <a:r>
              <a:rPr sz="1100" spc="-17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343434"/>
                </a:solidFill>
                <a:latin typeface="Arial"/>
                <a:cs typeface="Arial"/>
              </a:rPr>
              <a:t>Spouse's</a:t>
            </a:r>
            <a:r>
              <a:rPr sz="1100" spc="2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</a:t>
            </a:r>
            <a:r>
              <a:rPr sz="1100" spc="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of</a:t>
            </a:r>
            <a:r>
              <a:rPr sz="1100" spc="-7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Birth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	</a:t>
            </a:r>
            <a:r>
              <a:rPr sz="1100" spc="-50" dirty="0">
                <a:solidFill>
                  <a:srgbClr val="343434"/>
                </a:solidFill>
                <a:latin typeface="Arial"/>
                <a:cs typeface="Arial"/>
              </a:rPr>
              <a:t>_</a:t>
            </a:r>
            <a:endParaRPr sz="1100">
              <a:latin typeface="Arial"/>
              <a:cs typeface="Arial"/>
            </a:endParaRPr>
          </a:p>
          <a:p>
            <a:pPr marL="290830">
              <a:lnSpc>
                <a:spcPct val="100000"/>
              </a:lnSpc>
              <a:spcBef>
                <a:spcPts val="505"/>
              </a:spcBef>
            </a:pP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Circle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Surviving</a:t>
            </a:r>
            <a:r>
              <a:rPr sz="1100" spc="-9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343434"/>
                </a:solidFill>
                <a:latin typeface="Arial"/>
                <a:cs typeface="Arial"/>
              </a:rPr>
              <a:t>Spouse</a:t>
            </a:r>
            <a:r>
              <a:rPr sz="1100" spc="5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Option:</a:t>
            </a:r>
            <a:r>
              <a:rPr sz="1100" spc="125" dirty="0">
                <a:solidFill>
                  <a:srgbClr val="343434"/>
                </a:solidFill>
                <a:latin typeface="Arial"/>
                <a:cs typeface="Arial"/>
              </a:rPr>
              <a:t>  </a:t>
            </a:r>
            <a:r>
              <a:rPr sz="1100" b="1" dirty="0">
                <a:solidFill>
                  <a:srgbClr val="343434"/>
                </a:solidFill>
                <a:latin typeface="Times New Roman"/>
                <a:cs typeface="Times New Roman"/>
              </a:rPr>
              <a:t>100%</a:t>
            </a:r>
            <a:r>
              <a:rPr sz="1100" b="1" spc="135" dirty="0">
                <a:solidFill>
                  <a:srgbClr val="343434"/>
                </a:solidFill>
                <a:latin typeface="Times New Roman"/>
                <a:cs typeface="Times New Roman"/>
              </a:rPr>
              <a:t> 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or</a:t>
            </a:r>
            <a:r>
              <a:rPr sz="1100" spc="150" dirty="0">
                <a:solidFill>
                  <a:srgbClr val="343434"/>
                </a:solidFill>
                <a:latin typeface="Arial"/>
                <a:cs typeface="Arial"/>
              </a:rPr>
              <a:t>  </a:t>
            </a:r>
            <a:r>
              <a:rPr sz="1100" b="1" spc="-25" dirty="0">
                <a:solidFill>
                  <a:srgbClr val="343434"/>
                </a:solidFill>
                <a:latin typeface="Times New Roman"/>
                <a:cs typeface="Times New Roman"/>
              </a:rPr>
              <a:t>2/3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Times New Roman"/>
              <a:cs typeface="Times New Roman"/>
            </a:endParaRPr>
          </a:p>
          <a:p>
            <a:pPr marL="73660">
              <a:lnSpc>
                <a:spcPct val="100000"/>
              </a:lnSpc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2.</a:t>
            </a:r>
            <a:r>
              <a:rPr sz="1100" spc="110" dirty="0">
                <a:solidFill>
                  <a:srgbClr val="343434"/>
                </a:solidFill>
                <a:latin typeface="Arial"/>
                <a:cs typeface="Arial"/>
              </a:rPr>
              <a:t> 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Type</a:t>
            </a:r>
            <a:r>
              <a:rPr sz="1100" spc="1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of</a:t>
            </a:r>
            <a:r>
              <a:rPr sz="1100" spc="-6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Benefit</a:t>
            </a:r>
            <a:r>
              <a:rPr sz="1100" spc="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Calculation:</a:t>
            </a:r>
            <a:endParaRPr sz="11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66691" y="4341598"/>
            <a:ext cx="231140" cy="0"/>
          </a:xfrm>
          <a:custGeom>
            <a:avLst/>
            <a:gdLst/>
            <a:ahLst/>
            <a:cxnLst/>
            <a:rect l="l" t="t" r="r" b="b"/>
            <a:pathLst>
              <a:path w="231140">
                <a:moveTo>
                  <a:pt x="0" y="0"/>
                </a:moveTo>
                <a:lnTo>
                  <a:pt x="231051" y="0"/>
                </a:lnTo>
              </a:path>
            </a:pathLst>
          </a:custGeom>
          <a:ln w="8814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43059" y="4165593"/>
            <a:ext cx="12103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Service</a:t>
            </a:r>
            <a:r>
              <a:rPr sz="1100" spc="-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Retirement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66691" y="4747474"/>
            <a:ext cx="238125" cy="0"/>
          </a:xfrm>
          <a:custGeom>
            <a:avLst/>
            <a:gdLst/>
            <a:ahLst/>
            <a:cxnLst/>
            <a:rect l="l" t="t" r="r" b="b"/>
            <a:pathLst>
              <a:path w="238125">
                <a:moveTo>
                  <a:pt x="0" y="0"/>
                </a:moveTo>
                <a:lnTo>
                  <a:pt x="238052" y="0"/>
                </a:lnTo>
              </a:path>
            </a:pathLst>
          </a:custGeom>
          <a:ln w="8814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41775" y="4571468"/>
            <a:ext cx="13309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Disability</a:t>
            </a:r>
            <a:r>
              <a:rPr sz="1100" spc="2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Retirement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80379" y="4177800"/>
            <a:ext cx="124714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Vested</a:t>
            </a:r>
            <a:r>
              <a:rPr sz="1100" spc="-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Termination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76054" y="3996449"/>
            <a:ext cx="329565" cy="866775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29209">
              <a:lnSpc>
                <a:spcPct val="100000"/>
              </a:lnSpc>
              <a:spcBef>
                <a:spcPts val="1080"/>
              </a:spcBef>
            </a:pPr>
            <a:r>
              <a:rPr sz="2150" dirty="0">
                <a:solidFill>
                  <a:srgbClr val="343434"/>
                </a:solidFill>
                <a:latin typeface="Times New Roman"/>
                <a:cs typeface="Times New Roman"/>
              </a:rPr>
              <a:t>--</a:t>
            </a:r>
            <a:r>
              <a:rPr sz="2150" spc="-50" dirty="0">
                <a:solidFill>
                  <a:srgbClr val="343434"/>
                </a:solidFill>
                <a:latin typeface="Times New Roman"/>
                <a:cs typeface="Times New Roman"/>
              </a:rPr>
              <a:t>-</a:t>
            </a: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50" dirty="0">
                <a:solidFill>
                  <a:srgbClr val="343434"/>
                </a:solidFill>
                <a:latin typeface="Times New Roman"/>
                <a:cs typeface="Times New Roman"/>
              </a:rPr>
              <a:t>--</a:t>
            </a:r>
            <a:r>
              <a:rPr sz="1850" spc="-50" dirty="0">
                <a:solidFill>
                  <a:srgbClr val="343434"/>
                </a:solidFill>
                <a:latin typeface="Times New Roman"/>
                <a:cs typeface="Times New Roman"/>
              </a:rPr>
              <a:t>-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58008" y="4583674"/>
            <a:ext cx="877569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Death</a:t>
            </a: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Benefit</a:t>
            </a:r>
            <a:endParaRPr sz="11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0110" y="4940724"/>
            <a:ext cx="5506720" cy="434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3204" marR="5080" indent="-231140">
              <a:lnSpc>
                <a:spcPct val="122000"/>
              </a:lnSpc>
              <a:spcBef>
                <a:spcPts val="100"/>
              </a:spcBef>
              <a:tabLst>
                <a:tab pos="3814445" algn="l"/>
                <a:tab pos="4041775" algn="l"/>
              </a:tabLst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3.</a:t>
            </a:r>
            <a:r>
              <a:rPr sz="1100" spc="220" dirty="0">
                <a:solidFill>
                  <a:srgbClr val="343434"/>
                </a:solidFill>
                <a:latin typeface="Arial"/>
                <a:cs typeface="Arial"/>
              </a:rPr>
              <a:t>  </a:t>
            </a:r>
            <a:r>
              <a:rPr sz="1100" spc="-45" dirty="0">
                <a:solidFill>
                  <a:srgbClr val="343434"/>
                </a:solidFill>
                <a:latin typeface="Arial"/>
                <a:cs typeface="Arial"/>
              </a:rPr>
              <a:t>Oíd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 the member</a:t>
            </a:r>
            <a:r>
              <a:rPr sz="1100" spc="12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elect the </a:t>
            </a:r>
            <a:r>
              <a:rPr sz="1100" spc="-85" dirty="0">
                <a:solidFill>
                  <a:srgbClr val="343434"/>
                </a:solidFill>
                <a:latin typeface="Arial"/>
                <a:cs typeface="Arial"/>
              </a:rPr>
              <a:t>FORWARD</a:t>
            </a:r>
            <a:r>
              <a:rPr sz="1100" spc="1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10" dirty="0">
                <a:solidFill>
                  <a:srgbClr val="343434"/>
                </a:solidFill>
                <a:latin typeface="Arial"/>
                <a:cs typeface="Arial"/>
              </a:rPr>
              <a:t>DROP</a:t>
            </a:r>
            <a:r>
              <a:rPr sz="1100" spc="10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Option?</a:t>
            </a:r>
            <a:r>
              <a:rPr sz="1100" spc="41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	lf</a:t>
            </a:r>
            <a:r>
              <a:rPr sz="1100" spc="1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25" dirty="0">
                <a:solidFill>
                  <a:srgbClr val="343434"/>
                </a:solidFill>
                <a:latin typeface="Arial"/>
                <a:cs typeface="Arial"/>
              </a:rPr>
              <a:t>YES,</a:t>
            </a:r>
            <a:r>
              <a:rPr sz="1100" spc="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then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provide</a:t>
            </a:r>
            <a:r>
              <a:rPr sz="1100" spc="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343434"/>
                </a:solidFill>
                <a:latin typeface="Arial"/>
                <a:cs typeface="Arial"/>
              </a:rPr>
              <a:t>the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following</a:t>
            </a:r>
            <a:r>
              <a:rPr sz="1100" spc="2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information:</a:t>
            </a:r>
            <a:endParaRPr sz="11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067" y="5559200"/>
            <a:ext cx="2932430" cy="224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86025" algn="l"/>
                <a:tab pos="2842895" algn="l"/>
              </a:tabLst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a.</a:t>
            </a:r>
            <a:r>
              <a:rPr sz="1100" spc="160" dirty="0">
                <a:solidFill>
                  <a:srgbClr val="343434"/>
                </a:solidFill>
                <a:latin typeface="Arial"/>
                <a:cs typeface="Arial"/>
              </a:rPr>
              <a:t>  </a:t>
            </a:r>
            <a:r>
              <a:rPr sz="1100" spc="-85" dirty="0">
                <a:solidFill>
                  <a:srgbClr val="343434"/>
                </a:solidFill>
                <a:latin typeface="Arial"/>
                <a:cs typeface="Arial"/>
              </a:rPr>
              <a:t>FORWARD</a:t>
            </a:r>
            <a:r>
              <a:rPr sz="1100" spc="4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5" dirty="0">
                <a:solidFill>
                  <a:srgbClr val="343434"/>
                </a:solidFill>
                <a:latin typeface="Arial"/>
                <a:cs typeface="Arial"/>
              </a:rPr>
              <a:t>DROP</a:t>
            </a:r>
            <a:r>
              <a:rPr sz="1100" spc="5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election</a:t>
            </a:r>
            <a:r>
              <a:rPr sz="1100" spc="-4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300" b="1" dirty="0">
                <a:solidFill>
                  <a:srgbClr val="343434"/>
                </a:solidFill>
                <a:latin typeface="Times New Roman"/>
                <a:cs typeface="Times New Roman"/>
              </a:rPr>
              <a:t>date:</a:t>
            </a:r>
            <a:r>
              <a:rPr sz="1300" b="1" spc="-90" dirty="0">
                <a:solidFill>
                  <a:srgbClr val="343434"/>
                </a:solidFill>
                <a:latin typeface="Times New Roman"/>
                <a:cs typeface="Times New Roman"/>
              </a:rPr>
              <a:t> </a:t>
            </a:r>
            <a:r>
              <a:rPr sz="1300" b="1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300" b="1" dirty="0">
                <a:solidFill>
                  <a:srgbClr val="343434"/>
                </a:solidFill>
                <a:latin typeface="Times New Roman"/>
                <a:cs typeface="Times New Roman"/>
              </a:rPr>
              <a:t>	</a:t>
            </a:r>
            <a:r>
              <a:rPr sz="1300" b="1" spc="-50" dirty="0">
                <a:solidFill>
                  <a:srgbClr val="343434"/>
                </a:solidFill>
                <a:latin typeface="Times New Roman"/>
                <a:cs typeface="Times New Roman"/>
              </a:rPr>
              <a:t>_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6008" y="5476548"/>
            <a:ext cx="1943100" cy="52006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785"/>
              </a:spcBef>
              <a:tabLst>
                <a:tab pos="1440815" algn="l"/>
                <a:tab pos="1791335" algn="l"/>
              </a:tabLst>
            </a:pPr>
            <a:r>
              <a:rPr sz="1050" b="1" dirty="0">
                <a:solidFill>
                  <a:srgbClr val="343434"/>
                </a:solidFill>
                <a:latin typeface="Arial"/>
                <a:cs typeface="Arial"/>
              </a:rPr>
              <a:t>Forward</a:t>
            </a:r>
            <a:r>
              <a:rPr sz="1050" b="1" spc="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343434"/>
                </a:solidFill>
                <a:latin typeface="Arial"/>
                <a:cs typeface="Arial"/>
              </a:rPr>
              <a:t>Orop</a:t>
            </a:r>
            <a:r>
              <a:rPr sz="1050" b="1" spc="-5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343434"/>
                </a:solidFill>
                <a:latin typeface="Arial"/>
                <a:cs typeface="Arial"/>
              </a:rPr>
              <a:t>#1:</a:t>
            </a:r>
            <a:r>
              <a:rPr sz="1050" b="1" spc="-8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50" b="1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r>
              <a:rPr sz="1050" b="1" dirty="0">
                <a:solidFill>
                  <a:srgbClr val="343434"/>
                </a:solidFill>
                <a:latin typeface="Arial"/>
                <a:cs typeface="Arial"/>
              </a:rPr>
              <a:t>	</a:t>
            </a:r>
            <a:r>
              <a:rPr sz="1050" spc="-50" dirty="0">
                <a:solidFill>
                  <a:srgbClr val="343434"/>
                </a:solidFill>
                <a:latin typeface="Arial"/>
                <a:cs typeface="Arial"/>
              </a:rPr>
              <a:t>_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1050" b="1" dirty="0">
                <a:solidFill>
                  <a:srgbClr val="343434"/>
                </a:solidFill>
                <a:latin typeface="Arial"/>
                <a:cs typeface="Arial"/>
              </a:rPr>
              <a:t>Forward</a:t>
            </a:r>
            <a:r>
              <a:rPr sz="1050" b="1" spc="1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50" b="1" spc="-10" dirty="0">
                <a:solidFill>
                  <a:srgbClr val="343434"/>
                </a:solidFill>
                <a:latin typeface="Arial"/>
                <a:cs typeface="Arial"/>
              </a:rPr>
              <a:t>Orop</a:t>
            </a:r>
            <a:r>
              <a:rPr sz="1050" b="1" spc="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50" b="1" dirty="0">
                <a:solidFill>
                  <a:srgbClr val="343434"/>
                </a:solidFill>
                <a:latin typeface="Arial"/>
                <a:cs typeface="Arial"/>
              </a:rPr>
              <a:t>#2:</a:t>
            </a:r>
            <a:r>
              <a:rPr sz="1050" b="1" spc="-12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050" spc="1155" dirty="0">
                <a:solidFill>
                  <a:srgbClr val="343434"/>
                </a:solidFill>
                <a:latin typeface="Arial"/>
                <a:cs typeface="Arial"/>
              </a:rPr>
              <a:t>---</a:t>
            </a:r>
            <a:r>
              <a:rPr sz="1050" spc="1105" dirty="0">
                <a:solidFill>
                  <a:srgbClr val="343434"/>
                </a:solidFill>
                <a:latin typeface="Arial"/>
                <a:cs typeface="Arial"/>
              </a:rPr>
              <a:t>-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55010" y="6201327"/>
            <a:ext cx="5466080" cy="968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39140">
              <a:lnSpc>
                <a:spcPct val="100000"/>
              </a:lnSpc>
              <a:spcBef>
                <a:spcPts val="100"/>
              </a:spcBef>
            </a:pPr>
            <a:r>
              <a:rPr sz="1050" b="1" u="heavy" spc="-1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THIS</a:t>
            </a:r>
            <a:r>
              <a:rPr sz="1050" b="1" u="heavy" spc="-65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 </a:t>
            </a:r>
            <a:r>
              <a:rPr sz="1050" b="1" u="heavy" spc="-55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SECTION</a:t>
            </a:r>
            <a:r>
              <a:rPr sz="1050" b="1" u="heavy" spc="25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 </a:t>
            </a:r>
            <a:r>
              <a:rPr sz="1050" b="1" u="heavy" spc="-4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WILL</a:t>
            </a:r>
            <a:r>
              <a:rPr sz="1050" b="1" u="heavy" spc="-55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 </a:t>
            </a:r>
            <a:r>
              <a:rPr sz="1050" b="1" u="heavy" spc="-11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BE</a:t>
            </a:r>
            <a:r>
              <a:rPr sz="1050" b="1" u="heavy" spc="-7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 </a:t>
            </a:r>
            <a:r>
              <a:rPr sz="1050" b="1" u="heavy" spc="-55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COMPLETEO</a:t>
            </a:r>
            <a:r>
              <a:rPr sz="1050" b="1" u="heavy" spc="4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 </a:t>
            </a:r>
            <a:r>
              <a:rPr sz="1050" b="1" u="heavy" spc="-10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BY</a:t>
            </a:r>
            <a:r>
              <a:rPr sz="1050" b="1" u="heavy" spc="-3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 </a:t>
            </a:r>
            <a:r>
              <a:rPr sz="1050" b="1" u="heavy" spc="-5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PLAN</a:t>
            </a:r>
            <a:r>
              <a:rPr sz="1050" b="1" u="heavy" spc="-1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 </a:t>
            </a:r>
            <a:r>
              <a:rPr sz="1050" b="1" u="heavy" spc="-3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ADMINISTRATOR</a:t>
            </a:r>
            <a:r>
              <a:rPr sz="1050" b="1" u="heavy" spc="110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 </a:t>
            </a:r>
            <a:r>
              <a:rPr sz="1050" b="1" u="heavy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(b-</a:t>
            </a:r>
            <a:r>
              <a:rPr sz="1050" b="1" u="heavy" spc="-25" dirty="0">
                <a:solidFill>
                  <a:srgbClr val="3F380F"/>
                </a:solidFill>
                <a:uFill>
                  <a:solidFill>
                    <a:srgbClr val="3F380F"/>
                  </a:solidFill>
                </a:uFill>
                <a:latin typeface="Arial"/>
                <a:cs typeface="Arial"/>
              </a:rPr>
              <a:t>d)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Arial"/>
              <a:cs typeface="Arial"/>
            </a:endParaRPr>
          </a:p>
          <a:p>
            <a:pPr marL="241935" marR="5080" indent="-229870">
              <a:lnSpc>
                <a:spcPct val="114700"/>
              </a:lnSpc>
              <a:tabLst>
                <a:tab pos="5259070" algn="l"/>
              </a:tabLst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b.</a:t>
            </a:r>
            <a:r>
              <a:rPr sz="1100" spc="185" dirty="0">
                <a:solidFill>
                  <a:srgbClr val="343434"/>
                </a:solidFill>
                <a:latin typeface="Arial"/>
                <a:cs typeface="Arial"/>
              </a:rPr>
              <a:t> 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Total</a:t>
            </a:r>
            <a:r>
              <a:rPr sz="1100" spc="1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member</a:t>
            </a:r>
            <a:r>
              <a:rPr sz="1100" spc="15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accumulated</a:t>
            </a:r>
            <a:r>
              <a:rPr sz="1100" spc="1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employee</a:t>
            </a:r>
            <a:r>
              <a:rPr sz="1100" spc="1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contributions</a:t>
            </a:r>
            <a:r>
              <a:rPr sz="1100" spc="12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to</a:t>
            </a:r>
            <a:r>
              <a:rPr sz="1100" spc="10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the</a:t>
            </a: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fund</a:t>
            </a:r>
            <a:r>
              <a:rPr sz="1100" spc="5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85" dirty="0">
                <a:solidFill>
                  <a:srgbClr val="343434"/>
                </a:solidFill>
                <a:latin typeface="Arial"/>
                <a:cs typeface="Arial"/>
              </a:rPr>
              <a:t>as</a:t>
            </a:r>
            <a:r>
              <a:rPr sz="1100" spc="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of</a:t>
            </a:r>
            <a:r>
              <a:rPr sz="1100" spc="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the</a:t>
            </a:r>
            <a:r>
              <a:rPr sz="1100" spc="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</a:t>
            </a:r>
            <a:r>
              <a:rPr sz="1100" spc="1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343434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termination</a:t>
            </a:r>
            <a:r>
              <a:rPr sz="1100" spc="17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(this</a:t>
            </a:r>
            <a:r>
              <a:rPr sz="1100" spc="8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amount</a:t>
            </a:r>
            <a:r>
              <a:rPr sz="1100" spc="15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should</a:t>
            </a:r>
            <a:r>
              <a:rPr sz="1100" spc="2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include</a:t>
            </a:r>
            <a:r>
              <a:rPr sz="1100" spc="8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343434"/>
                </a:solidFill>
                <a:latin typeface="Arial"/>
                <a:cs typeface="Arial"/>
              </a:rPr>
              <a:t>any</a:t>
            </a:r>
            <a:r>
              <a:rPr sz="1100" spc="7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contributions</a:t>
            </a:r>
            <a:r>
              <a:rPr sz="1100" spc="8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rnade</a:t>
            </a:r>
            <a:r>
              <a:rPr sz="1100" spc="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on</a:t>
            </a:r>
            <a:r>
              <a:rPr sz="1100" spc="1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pay</a:t>
            </a:r>
            <a:r>
              <a:rPr sz="1100" spc="6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that</a:t>
            </a:r>
            <a:r>
              <a:rPr sz="1100" spc="10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343434"/>
                </a:solidFill>
                <a:latin typeface="Arial"/>
                <a:cs typeface="Arial"/>
              </a:rPr>
              <a:t>was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actually</a:t>
            </a:r>
            <a:r>
              <a:rPr sz="1100" spc="8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paid</a:t>
            </a:r>
            <a:r>
              <a:rPr sz="1100" spc="-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after</a:t>
            </a:r>
            <a:r>
              <a:rPr sz="1100" spc="9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the</a:t>
            </a:r>
            <a:r>
              <a:rPr sz="1100" spc="7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 of termination):</a:t>
            </a:r>
            <a:r>
              <a:rPr sz="1100" spc="10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r>
              <a:rPr sz="1100" spc="800" dirty="0">
                <a:solidFill>
                  <a:srgbClr val="343434"/>
                </a:solidFill>
                <a:latin typeface="Arial"/>
                <a:cs typeface="Arial"/>
              </a:rPr>
              <a:t>_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8507" y="7595696"/>
            <a:ext cx="5520690" cy="800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920" marR="228600" indent="-236854">
              <a:lnSpc>
                <a:spcPct val="109200"/>
              </a:lnSpc>
              <a:spcBef>
                <a:spcPts val="100"/>
              </a:spcBef>
              <a:buAutoNum type="alphaLcPeriod" startAt="3"/>
              <a:tabLst>
                <a:tab pos="244475" algn="l"/>
                <a:tab pos="5041900" algn="l"/>
              </a:tabLst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Total</a:t>
            </a:r>
            <a:r>
              <a:rPr sz="1100" spc="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member</a:t>
            </a:r>
            <a:r>
              <a:rPr sz="1100" spc="20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43434"/>
                </a:solidFill>
                <a:latin typeface="Arial"/>
                <a:cs typeface="Arial"/>
              </a:rPr>
              <a:t>accurnulated</a:t>
            </a:r>
            <a:r>
              <a:rPr sz="1100" spc="1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employee</a:t>
            </a:r>
            <a:r>
              <a:rPr sz="1100" spc="1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contributions</a:t>
            </a:r>
            <a:r>
              <a:rPr sz="1100" spc="16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to</a:t>
            </a:r>
            <a:r>
              <a:rPr sz="1100" spc="1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the</a:t>
            </a:r>
            <a:r>
              <a:rPr sz="1100" spc="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fundas</a:t>
            </a:r>
            <a:r>
              <a:rPr sz="1100" spc="8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of</a:t>
            </a:r>
            <a:r>
              <a:rPr sz="1100" spc="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the</a:t>
            </a:r>
            <a:r>
              <a:rPr sz="1100" spc="4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</a:t>
            </a:r>
            <a:r>
              <a:rPr sz="1100" spc="8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343434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forward</a:t>
            </a:r>
            <a:r>
              <a:rPr sz="1100" spc="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Drop</a:t>
            </a:r>
            <a:r>
              <a:rPr sz="1100" spc="14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election</a:t>
            </a:r>
            <a:r>
              <a:rPr sz="1100" spc="9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date: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r>
              <a:rPr sz="1100" spc="815" dirty="0">
                <a:solidFill>
                  <a:srgbClr val="343434"/>
                </a:solidFill>
                <a:latin typeface="Arial"/>
                <a:cs typeface="Arial"/>
              </a:rPr>
              <a:t>_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343434"/>
              </a:buClr>
              <a:buFont typeface="Arial"/>
              <a:buAutoNum type="alphaLcPeriod" startAt="3"/>
            </a:pPr>
            <a:endParaRPr sz="1650">
              <a:latin typeface="Arial"/>
              <a:cs typeface="Arial"/>
            </a:endParaRPr>
          </a:p>
          <a:p>
            <a:pPr marL="248285" indent="-229235">
              <a:lnSpc>
                <a:spcPct val="100000"/>
              </a:lnSpc>
              <a:buAutoNum type="alphaLcPeriod" startAt="3"/>
              <a:tabLst>
                <a:tab pos="248920" algn="l"/>
                <a:tab pos="5322570" algn="l"/>
              </a:tabLst>
            </a:pP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 (or</a:t>
            </a:r>
            <a:r>
              <a:rPr sz="1100" spc="8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approximate</a:t>
            </a:r>
            <a:r>
              <a:rPr sz="1100" spc="14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date)</a:t>
            </a:r>
            <a:r>
              <a:rPr sz="1100" spc="4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the</a:t>
            </a:r>
            <a:r>
              <a:rPr sz="1100" spc="1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Forward Drop</a:t>
            </a:r>
            <a:r>
              <a:rPr sz="1100" spc="6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lump</a:t>
            </a:r>
            <a:r>
              <a:rPr sz="1100" spc="35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sum</a:t>
            </a:r>
            <a:r>
              <a:rPr sz="1100" spc="1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will</a:t>
            </a:r>
            <a:r>
              <a:rPr sz="1100" spc="-3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43434"/>
                </a:solidFill>
                <a:latin typeface="Arial"/>
                <a:cs typeface="Arial"/>
              </a:rPr>
              <a:t>be paid:</a:t>
            </a:r>
            <a:r>
              <a:rPr sz="1100" spc="-70" dirty="0">
                <a:solidFill>
                  <a:srgbClr val="343434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343434"/>
                </a:solidFill>
                <a:uFill>
                  <a:solidFill>
                    <a:srgbClr val="333333"/>
                  </a:solidFill>
                </a:uFill>
                <a:latin typeface="Arial"/>
                <a:cs typeface="Arial"/>
              </a:rPr>
              <a:t>	</a:t>
            </a:r>
            <a:r>
              <a:rPr sz="1100" spc="785" dirty="0">
                <a:solidFill>
                  <a:srgbClr val="343434"/>
                </a:solidFill>
                <a:latin typeface="Arial"/>
                <a:cs typeface="Arial"/>
              </a:rPr>
              <a:t>_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3623" y="2816728"/>
            <a:ext cx="5965190" cy="0"/>
          </a:xfrm>
          <a:custGeom>
            <a:avLst/>
            <a:gdLst/>
            <a:ahLst/>
            <a:cxnLst/>
            <a:rect l="l" t="t" r="r" b="b"/>
            <a:pathLst>
              <a:path w="5965190">
                <a:moveTo>
                  <a:pt x="0" y="0"/>
                </a:moveTo>
                <a:lnTo>
                  <a:pt x="5965136" y="0"/>
                </a:lnTo>
              </a:path>
            </a:pathLst>
          </a:custGeom>
          <a:ln w="152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03623" y="5343531"/>
            <a:ext cx="5727065" cy="0"/>
          </a:xfrm>
          <a:custGeom>
            <a:avLst/>
            <a:gdLst/>
            <a:ahLst/>
            <a:cxnLst/>
            <a:rect l="l" t="t" r="r" b="b"/>
            <a:pathLst>
              <a:path w="5727065">
                <a:moveTo>
                  <a:pt x="0" y="0"/>
                </a:moveTo>
                <a:lnTo>
                  <a:pt x="5727019" y="0"/>
                </a:lnTo>
              </a:path>
            </a:pathLst>
          </a:custGeom>
          <a:ln w="152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5834" y="8358604"/>
            <a:ext cx="5989955" cy="0"/>
          </a:xfrm>
          <a:custGeom>
            <a:avLst/>
            <a:gdLst/>
            <a:ahLst/>
            <a:cxnLst/>
            <a:rect l="l" t="t" r="r" b="b"/>
            <a:pathLst>
              <a:path w="5989955">
                <a:moveTo>
                  <a:pt x="0" y="0"/>
                </a:moveTo>
                <a:lnTo>
                  <a:pt x="5989559" y="0"/>
                </a:lnTo>
              </a:path>
            </a:pathLst>
          </a:custGeom>
          <a:ln w="152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277562" y="431889"/>
            <a:ext cx="1231265" cy="182245"/>
          </a:xfrm>
          <a:prstGeom prst="rect">
            <a:avLst/>
          </a:prstGeom>
          <a:solidFill>
            <a:srgbClr val="598CCA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r>
              <a:rPr sz="1050" spc="-130" dirty="0">
                <a:solidFill>
                  <a:srgbClr val="B3D8F2"/>
                </a:solidFill>
                <a:latin typeface="Arial"/>
                <a:cs typeface="Arial"/>
              </a:rPr>
              <a:t>PENSIONER</a:t>
            </a:r>
            <a:r>
              <a:rPr sz="1050" spc="105" dirty="0">
                <a:solidFill>
                  <a:srgbClr val="B3D8F2"/>
                </a:solidFill>
                <a:latin typeface="Arial"/>
                <a:cs typeface="Arial"/>
              </a:rPr>
              <a:t> </a:t>
            </a:r>
            <a:r>
              <a:rPr sz="1050" spc="-130" dirty="0">
                <a:solidFill>
                  <a:srgbClr val="B3D8F2"/>
                </a:solidFill>
                <a:latin typeface="Arial"/>
                <a:cs typeface="Arial"/>
              </a:rPr>
              <a:t>PACKAGE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5122" y="861370"/>
            <a:ext cx="5967730" cy="1692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Oear</a:t>
            </a:r>
            <a:r>
              <a:rPr sz="950" spc="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Pensianer: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Arial"/>
              <a:cs typeface="Arial"/>
            </a:endParaRPr>
          </a:p>
          <a:p>
            <a:pPr marL="16510" marR="92075" indent="-1905">
              <a:lnSpc>
                <a:spcPct val="104500"/>
              </a:lnSpc>
              <a:spcBef>
                <a:spcPts val="5"/>
              </a:spcBef>
            </a:pP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Enclased</a:t>
            </a:r>
            <a:r>
              <a:rPr sz="950" spc="11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are</a:t>
            </a:r>
            <a:r>
              <a:rPr sz="950" spc="4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three</a:t>
            </a:r>
            <a:r>
              <a:rPr sz="950" spc="1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forms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used</a:t>
            </a:r>
            <a:r>
              <a:rPr sz="950" spc="1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3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set</a:t>
            </a:r>
            <a:r>
              <a:rPr sz="950" spc="1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up</a:t>
            </a:r>
            <a:r>
              <a:rPr sz="950" spc="1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retirement</a:t>
            </a:r>
            <a:r>
              <a:rPr sz="950" spc="1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benefits.</a:t>
            </a:r>
            <a:r>
              <a:rPr sz="950" spc="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Please</a:t>
            </a:r>
            <a:r>
              <a:rPr sz="950" spc="1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complete</a:t>
            </a:r>
            <a:r>
              <a:rPr sz="950" spc="18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and</a:t>
            </a:r>
            <a:r>
              <a:rPr sz="950" spc="10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return</a:t>
            </a:r>
            <a:r>
              <a:rPr sz="950" spc="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them</a:t>
            </a:r>
            <a:r>
              <a:rPr sz="950" spc="8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25" dirty="0">
                <a:solidFill>
                  <a:srgbClr val="383838"/>
                </a:solidFill>
                <a:latin typeface="Arial"/>
                <a:cs typeface="Arial"/>
              </a:rPr>
              <a:t>to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12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Plan</a:t>
            </a:r>
            <a:r>
              <a:rPr sz="950" spc="1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Administrator</a:t>
            </a:r>
            <a:r>
              <a:rPr sz="950" spc="1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long</a:t>
            </a:r>
            <a:r>
              <a:rPr sz="950" spc="4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with</a:t>
            </a:r>
            <a:r>
              <a:rPr sz="950" spc="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any</a:t>
            </a:r>
            <a:r>
              <a:rPr sz="950" spc="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other</a:t>
            </a:r>
            <a:r>
              <a:rPr sz="950" spc="1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documents</a:t>
            </a:r>
            <a:r>
              <a:rPr sz="950" spc="1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they</a:t>
            </a:r>
            <a:r>
              <a:rPr sz="950" spc="1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have</a:t>
            </a:r>
            <a:r>
              <a:rPr sz="950" spc="1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given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</a:t>
            </a:r>
            <a:r>
              <a:rPr sz="950" spc="1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2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35" dirty="0">
                <a:solidFill>
                  <a:srgbClr val="383838"/>
                </a:solidFill>
                <a:latin typeface="Arial"/>
                <a:cs typeface="Arial"/>
              </a:rPr>
              <a:t>complete</a:t>
            </a:r>
            <a:r>
              <a:rPr sz="950" spc="35" dirty="0">
                <a:solidFill>
                  <a:srgbClr val="626262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20955" marR="5080" indent="-1270">
              <a:lnSpc>
                <a:spcPct val="120600"/>
              </a:lnSpc>
              <a:spcBef>
                <a:spcPts val="620"/>
              </a:spcBef>
            </a:pPr>
            <a:r>
              <a:rPr sz="1100" spc="-30" dirty="0">
                <a:solidFill>
                  <a:srgbClr val="383838"/>
                </a:solidFill>
                <a:latin typeface="Times New Roman"/>
                <a:cs typeface="Times New Roman"/>
              </a:rPr>
              <a:t>lf</a:t>
            </a:r>
            <a:r>
              <a:rPr sz="1100" spc="1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</a:t>
            </a:r>
            <a:r>
              <a:rPr sz="950" spc="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need</a:t>
            </a:r>
            <a:r>
              <a:rPr sz="950" spc="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1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request</a:t>
            </a:r>
            <a:r>
              <a:rPr sz="950" spc="1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changes</a:t>
            </a:r>
            <a:r>
              <a:rPr sz="950" spc="11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in</a:t>
            </a:r>
            <a:r>
              <a:rPr sz="950" spc="229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2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45" dirty="0">
                <a:solidFill>
                  <a:srgbClr val="383838"/>
                </a:solidFill>
                <a:latin typeface="Arial"/>
                <a:cs typeface="Arial"/>
              </a:rPr>
              <a:t>future,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you</a:t>
            </a:r>
            <a:r>
              <a:rPr sz="950" spc="-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can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resubmit</a:t>
            </a:r>
            <a:r>
              <a:rPr sz="950" spc="10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1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appropriate</a:t>
            </a:r>
            <a:r>
              <a:rPr sz="950" spc="19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form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at</a:t>
            </a:r>
            <a:r>
              <a:rPr sz="950" spc="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any</a:t>
            </a:r>
            <a:r>
              <a:rPr sz="950" spc="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60" dirty="0">
                <a:solidFill>
                  <a:srgbClr val="383838"/>
                </a:solidFill>
                <a:latin typeface="Arial"/>
                <a:cs typeface="Arial"/>
              </a:rPr>
              <a:t>time</a:t>
            </a:r>
            <a:r>
              <a:rPr sz="950" spc="4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35" dirty="0">
                <a:solidFill>
                  <a:srgbClr val="383838"/>
                </a:solidFill>
                <a:latin typeface="Arial"/>
                <a:cs typeface="Arial"/>
              </a:rPr>
              <a:t>your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Plan</a:t>
            </a:r>
            <a:r>
              <a:rPr sz="950" spc="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Administrator.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475615">
              <a:lnSpc>
                <a:spcPct val="100000"/>
              </a:lnSpc>
              <a:spcBef>
                <a:spcPts val="5"/>
              </a:spcBef>
            </a:pPr>
            <a:r>
              <a:rPr sz="1050" b="1" spc="-55" dirty="0">
                <a:solidFill>
                  <a:srgbClr val="383838"/>
                </a:solidFill>
                <a:latin typeface="Arial"/>
                <a:cs typeface="Arial"/>
              </a:rPr>
              <a:t>Plan</a:t>
            </a:r>
            <a:r>
              <a:rPr sz="1050" b="1" spc="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50" dirty="0">
                <a:solidFill>
                  <a:srgbClr val="383838"/>
                </a:solidFill>
                <a:latin typeface="Arial"/>
                <a:cs typeface="Arial"/>
              </a:rPr>
              <a:t>Administrator</a:t>
            </a:r>
            <a:r>
              <a:rPr sz="1050" b="1" spc="1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60" dirty="0">
                <a:solidFill>
                  <a:srgbClr val="383838"/>
                </a:solidFill>
                <a:latin typeface="Arial"/>
                <a:cs typeface="Arial"/>
              </a:rPr>
              <a:t>Contact:</a:t>
            </a:r>
            <a:r>
              <a:rPr sz="1050" b="1" spc="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Jennifer</a:t>
            </a:r>
            <a:r>
              <a:rPr sz="950" spc="10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Hanna</a:t>
            </a:r>
            <a:r>
              <a:rPr sz="950" spc="1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45" dirty="0">
                <a:solidFill>
                  <a:srgbClr val="383838"/>
                </a:solidFill>
                <a:latin typeface="Arial"/>
                <a:cs typeface="Arial"/>
              </a:rPr>
              <a:t>PO</a:t>
            </a:r>
            <a:r>
              <a:rPr sz="950" spc="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Box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1250</a:t>
            </a:r>
            <a:r>
              <a:rPr sz="950" spc="-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Conroe,</a:t>
            </a:r>
            <a:r>
              <a:rPr sz="950" spc="-1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50" dirty="0">
                <a:solidFill>
                  <a:srgbClr val="383838"/>
                </a:solidFill>
                <a:latin typeface="Arial"/>
                <a:cs typeface="Arial"/>
              </a:rPr>
              <a:t>TX</a:t>
            </a:r>
            <a:r>
              <a:rPr sz="950" spc="2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77305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Arial"/>
              <a:cs typeface="Arial"/>
            </a:endParaRPr>
          </a:p>
          <a:p>
            <a:pPr marL="475615">
              <a:lnSpc>
                <a:spcPct val="100000"/>
              </a:lnSpc>
            </a:pPr>
            <a:r>
              <a:rPr sz="1050" b="1" spc="-55" dirty="0">
                <a:solidFill>
                  <a:srgbClr val="383838"/>
                </a:solidFill>
                <a:latin typeface="Arial"/>
                <a:cs typeface="Arial"/>
              </a:rPr>
              <a:t>Phone:</a:t>
            </a:r>
            <a:r>
              <a:rPr sz="1050" b="1" spc="-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936-537-4475</a:t>
            </a:r>
            <a:r>
              <a:rPr sz="950" spc="12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40" dirty="0">
                <a:solidFill>
                  <a:srgbClr val="383838"/>
                </a:solidFill>
                <a:latin typeface="Arial"/>
                <a:cs typeface="Arial"/>
              </a:rPr>
              <a:t>Email:</a:t>
            </a:r>
            <a:r>
              <a:rPr sz="1050" b="1" spc="1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u="heavy" spc="-10" dirty="0">
                <a:solidFill>
                  <a:srgbClr val="6287B3"/>
                </a:solidFill>
                <a:uFill>
                  <a:solidFill>
                    <a:srgbClr val="6287B3"/>
                  </a:solidFill>
                </a:uFill>
                <a:latin typeface="Arial"/>
                <a:cs typeface="Arial"/>
                <a:hlinkClick r:id="rId2"/>
              </a:rPr>
              <a:t>jhanna@twfrs.org</a:t>
            </a:r>
            <a:endParaRPr sz="95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00907" y="2810624"/>
            <a:ext cx="580390" cy="0"/>
          </a:xfrm>
          <a:custGeom>
            <a:avLst/>
            <a:gdLst/>
            <a:ahLst/>
            <a:cxnLst/>
            <a:rect l="l" t="t" r="r" b="b"/>
            <a:pathLst>
              <a:path w="580390">
                <a:moveTo>
                  <a:pt x="0" y="0"/>
                </a:moveTo>
                <a:lnTo>
                  <a:pt x="580028" y="0"/>
                </a:lnTo>
              </a:path>
            </a:pathLst>
          </a:custGeom>
          <a:ln w="12715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88207" y="2677129"/>
            <a:ext cx="614045" cy="17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50" b="1" spc="145" dirty="0">
                <a:solidFill>
                  <a:srgbClr val="383838"/>
                </a:solidFill>
                <a:latin typeface="Arial"/>
                <a:cs typeface="Arial"/>
              </a:rPr>
              <a:t>Form#l-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141797" y="2804521"/>
            <a:ext cx="720725" cy="0"/>
          </a:xfrm>
          <a:custGeom>
            <a:avLst/>
            <a:gdLst/>
            <a:ahLst/>
            <a:cxnLst/>
            <a:rect l="l" t="t" r="r" b="b"/>
            <a:pathLst>
              <a:path w="720725">
                <a:moveTo>
                  <a:pt x="0" y="0"/>
                </a:moveTo>
                <a:lnTo>
                  <a:pt x="720456" y="0"/>
                </a:lnTo>
              </a:path>
            </a:pathLst>
          </a:custGeom>
          <a:ln w="12715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78938" y="2658310"/>
            <a:ext cx="179197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55" dirty="0">
                <a:solidFill>
                  <a:srgbClr val="383838"/>
                </a:solidFill>
                <a:latin typeface="Arial"/>
                <a:cs typeface="Arial"/>
              </a:rPr>
              <a:t>W-</a:t>
            </a:r>
            <a:r>
              <a:rPr sz="1050" b="1" spc="-50" dirty="0">
                <a:solidFill>
                  <a:srgbClr val="383838"/>
                </a:solidFill>
                <a:latin typeface="Arial"/>
                <a:cs typeface="Arial"/>
              </a:rPr>
              <a:t>4P</a:t>
            </a:r>
            <a:r>
              <a:rPr sz="1050" b="1" spc="-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60" dirty="0">
                <a:solidFill>
                  <a:srgbClr val="383838"/>
                </a:solidFill>
                <a:latin typeface="Arial"/>
                <a:cs typeface="Arial"/>
              </a:rPr>
              <a:t>Federal</a:t>
            </a:r>
            <a:r>
              <a:rPr sz="1050" b="1" spc="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70" dirty="0">
                <a:solidFill>
                  <a:srgbClr val="383838"/>
                </a:solidFill>
                <a:latin typeface="Arial"/>
                <a:cs typeface="Arial"/>
              </a:rPr>
              <a:t>Tax</a:t>
            </a:r>
            <a:r>
              <a:rPr sz="1050" b="1" spc="2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35" dirty="0">
                <a:solidFill>
                  <a:srgbClr val="383838"/>
                </a:solidFill>
                <a:latin typeface="Arial"/>
                <a:cs typeface="Arial"/>
              </a:rPr>
              <a:t>Withholding</a:t>
            </a:r>
            <a:endParaRPr sz="10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580848" y="5334375"/>
            <a:ext cx="440055" cy="0"/>
          </a:xfrm>
          <a:custGeom>
            <a:avLst/>
            <a:gdLst/>
            <a:ahLst/>
            <a:cxnLst/>
            <a:rect l="l" t="t" r="r" b="b"/>
            <a:pathLst>
              <a:path w="440054">
                <a:moveTo>
                  <a:pt x="0" y="0"/>
                </a:moveTo>
                <a:lnTo>
                  <a:pt x="439600" y="0"/>
                </a:lnTo>
              </a:path>
            </a:pathLst>
          </a:custGeom>
          <a:ln w="12715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397366" y="5334375"/>
            <a:ext cx="459740" cy="0"/>
          </a:xfrm>
          <a:custGeom>
            <a:avLst/>
            <a:gdLst/>
            <a:ahLst/>
            <a:cxnLst/>
            <a:rect l="l" t="t" r="r" b="b"/>
            <a:pathLst>
              <a:path w="459740">
                <a:moveTo>
                  <a:pt x="0" y="0"/>
                </a:moveTo>
                <a:lnTo>
                  <a:pt x="459182" y="0"/>
                </a:lnTo>
              </a:path>
            </a:pathLst>
          </a:custGeom>
          <a:ln w="12715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93384" y="2932453"/>
            <a:ext cx="6002655" cy="5181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685">
              <a:lnSpc>
                <a:spcPct val="100000"/>
              </a:lnSpc>
              <a:spcBef>
                <a:spcPts val="100"/>
              </a:spcBef>
            </a:pPr>
            <a:r>
              <a:rPr sz="1150" i="1" spc="-140" dirty="0">
                <a:solidFill>
                  <a:srgbClr val="383838"/>
                </a:solidFill>
                <a:latin typeface="Times New Roman"/>
                <a:cs typeface="Times New Roman"/>
              </a:rPr>
              <a:t>Filf</a:t>
            </a:r>
            <a:r>
              <a:rPr sz="1150" i="1" spc="6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950" spc="-60" dirty="0">
                <a:solidFill>
                  <a:srgbClr val="383838"/>
                </a:solidFill>
                <a:latin typeface="Arial"/>
                <a:cs typeface="Arial"/>
              </a:rPr>
              <a:t>out</a:t>
            </a:r>
            <a:r>
              <a:rPr sz="950" spc="48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the</a:t>
            </a:r>
            <a:r>
              <a:rPr sz="1150" i="1" spc="-4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bottom</a:t>
            </a:r>
            <a:r>
              <a:rPr sz="1150" i="1" spc="-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section</a:t>
            </a:r>
            <a:r>
              <a:rPr sz="1150" i="1" spc="-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sz="1150" i="1" spc="2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the</a:t>
            </a:r>
            <a:r>
              <a:rPr sz="1150" i="1" spc="2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form</a:t>
            </a:r>
            <a:r>
              <a:rPr sz="1150" i="1" spc="-10" dirty="0">
                <a:solidFill>
                  <a:srgbClr val="626262"/>
                </a:solidFill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 marL="474345" indent="-238125">
              <a:lnSpc>
                <a:spcPct val="100000"/>
              </a:lnSpc>
              <a:spcBef>
                <a:spcPts val="955"/>
              </a:spcBef>
              <a:buAutoNum type="arabicPeriod"/>
              <a:tabLst>
                <a:tab pos="474980" algn="l"/>
              </a:tabLst>
            </a:pPr>
            <a:r>
              <a:rPr sz="1050" dirty="0">
                <a:solidFill>
                  <a:srgbClr val="383838"/>
                </a:solidFill>
                <a:latin typeface="Arial"/>
                <a:cs typeface="Arial"/>
              </a:rPr>
              <a:t>lf</a:t>
            </a:r>
            <a:r>
              <a:rPr sz="1050" spc="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50" dirty="0">
                <a:solidFill>
                  <a:srgbClr val="383838"/>
                </a:solidFill>
                <a:latin typeface="Arial"/>
                <a:cs typeface="Arial"/>
              </a:rPr>
              <a:t>DO</a:t>
            </a:r>
            <a:r>
              <a:rPr sz="1050" b="1" spc="-1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60" dirty="0">
                <a:solidFill>
                  <a:srgbClr val="383838"/>
                </a:solidFill>
                <a:latin typeface="Arial"/>
                <a:cs typeface="Arial"/>
              </a:rPr>
              <a:t>NOT</a:t>
            </a:r>
            <a:r>
              <a:rPr sz="1050" b="1" spc="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want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any</a:t>
            </a:r>
            <a:r>
              <a:rPr sz="950" spc="1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lncome</a:t>
            </a:r>
            <a:r>
              <a:rPr sz="950" spc="9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Tax</a:t>
            </a:r>
            <a:r>
              <a:rPr sz="950" spc="1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withheld</a:t>
            </a:r>
            <a:r>
              <a:rPr sz="950" spc="1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from</a:t>
            </a:r>
            <a:r>
              <a:rPr sz="950" spc="9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monthly</a:t>
            </a:r>
            <a:r>
              <a:rPr sz="950" spc="21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benefit,</a:t>
            </a:r>
            <a:r>
              <a:rPr sz="950" spc="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mark</a:t>
            </a:r>
            <a:r>
              <a:rPr sz="950" spc="12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2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box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on</a:t>
            </a:r>
            <a:r>
              <a:rPr sz="950" spc="1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line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00" spc="-50" dirty="0">
                <a:solidFill>
                  <a:srgbClr val="383838"/>
                </a:solidFill>
                <a:latin typeface="Times New Roman"/>
                <a:cs typeface="Times New Roman"/>
              </a:rPr>
              <a:t>l</a:t>
            </a:r>
            <a:endParaRPr sz="1000">
              <a:latin typeface="Times New Roman"/>
              <a:cs typeface="Times New Roman"/>
            </a:endParaRPr>
          </a:p>
          <a:p>
            <a:pPr marL="478790" marR="9525" indent="-230504">
              <a:lnSpc>
                <a:spcPts val="1470"/>
              </a:lnSpc>
              <a:spcBef>
                <a:spcPts val="55"/>
              </a:spcBef>
              <a:buSzPct val="110526"/>
              <a:buFont typeface="Times New Roman"/>
              <a:buAutoNum type="arabicPeriod"/>
              <a:tabLst>
                <a:tab pos="476250" algn="l"/>
              </a:tabLst>
            </a:pP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lf</a:t>
            </a:r>
            <a:r>
              <a:rPr sz="950" spc="2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</a:t>
            </a:r>
            <a:r>
              <a:rPr sz="950" spc="8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65" dirty="0">
                <a:solidFill>
                  <a:srgbClr val="383838"/>
                </a:solidFill>
                <a:latin typeface="Times New Roman"/>
                <a:cs typeface="Times New Roman"/>
              </a:rPr>
              <a:t>DO</a:t>
            </a:r>
            <a:r>
              <a:rPr sz="1050" b="1" spc="13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want</a:t>
            </a:r>
            <a:r>
              <a:rPr sz="950" spc="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lncome</a:t>
            </a:r>
            <a:r>
              <a:rPr sz="950" spc="1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Tax</a:t>
            </a:r>
            <a:r>
              <a:rPr sz="950" spc="1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withheld</a:t>
            </a:r>
            <a:r>
              <a:rPr sz="950" spc="1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from</a:t>
            </a:r>
            <a:r>
              <a:rPr sz="950" spc="14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10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monthly</a:t>
            </a:r>
            <a:r>
              <a:rPr sz="950" spc="1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benefit,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mark</a:t>
            </a:r>
            <a:r>
              <a:rPr sz="950" spc="1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2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number</a:t>
            </a:r>
            <a:r>
              <a:rPr sz="950" spc="1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of</a:t>
            </a:r>
            <a:r>
              <a:rPr sz="950" spc="2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allowances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and</a:t>
            </a:r>
            <a:r>
              <a:rPr sz="950" spc="11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filing</a:t>
            </a:r>
            <a:r>
              <a:rPr sz="950" spc="1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status</a:t>
            </a:r>
            <a:r>
              <a:rPr sz="950" spc="1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on</a:t>
            </a:r>
            <a:r>
              <a:rPr sz="950" spc="21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83838"/>
                </a:solidFill>
                <a:latin typeface="Times New Roman"/>
                <a:cs typeface="Times New Roman"/>
              </a:rPr>
              <a:t>llne</a:t>
            </a:r>
            <a:r>
              <a:rPr sz="1050" spc="18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050" spc="-50" dirty="0">
                <a:solidFill>
                  <a:srgbClr val="383838"/>
                </a:solidFill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AutoNum type="arabicPeriod"/>
            </a:pPr>
            <a:endParaRPr sz="1200">
              <a:latin typeface="Times New Roman"/>
              <a:cs typeface="Times New Roman"/>
            </a:endParaRPr>
          </a:p>
          <a:p>
            <a:pPr marL="472440" marR="31115">
              <a:lnSpc>
                <a:spcPct val="117100"/>
              </a:lnSpc>
            </a:pP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For</a:t>
            </a:r>
            <a:r>
              <a:rPr sz="950" spc="1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1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convenience,</a:t>
            </a:r>
            <a:r>
              <a:rPr sz="950" spc="2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we</a:t>
            </a:r>
            <a:r>
              <a:rPr sz="950" spc="1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have</a:t>
            </a:r>
            <a:r>
              <a:rPr sz="950" spc="1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attached</a:t>
            </a:r>
            <a:r>
              <a:rPr sz="950" spc="21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</a:t>
            </a:r>
            <a:r>
              <a:rPr sz="950" spc="14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schedule</a:t>
            </a:r>
            <a:r>
              <a:rPr sz="950" spc="2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for</a:t>
            </a:r>
            <a:r>
              <a:rPr sz="950" spc="1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i="1" spc="-114" dirty="0">
                <a:solidFill>
                  <a:srgbClr val="383838"/>
                </a:solidFill>
                <a:latin typeface="Arial"/>
                <a:cs typeface="Arial"/>
              </a:rPr>
              <a:t>SINGLE</a:t>
            </a:r>
            <a:r>
              <a:rPr sz="1050" i="1" spc="2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filing</a:t>
            </a:r>
            <a:r>
              <a:rPr sz="950" spc="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status</a:t>
            </a:r>
            <a:r>
              <a:rPr sz="950" spc="2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withholding</a:t>
            </a:r>
            <a:r>
              <a:rPr sz="950" spc="1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383838"/>
                </a:solidFill>
                <a:latin typeface="Arial"/>
                <a:cs typeface="Arial"/>
              </a:rPr>
              <a:t>and </a:t>
            </a:r>
            <a:r>
              <a:rPr sz="1100" i="1" spc="-80" dirty="0">
                <a:solidFill>
                  <a:srgbClr val="383838"/>
                </a:solidFill>
                <a:latin typeface="Times New Roman"/>
                <a:cs typeface="Times New Roman"/>
              </a:rPr>
              <a:t>MARRIED</a:t>
            </a:r>
            <a:r>
              <a:rPr sz="1100" i="1" spc="15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filing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status</a:t>
            </a:r>
            <a:r>
              <a:rPr sz="950" spc="1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withholding</a:t>
            </a:r>
            <a:r>
              <a:rPr sz="950" spc="50" dirty="0">
                <a:solidFill>
                  <a:srgbClr val="626262"/>
                </a:solidFill>
                <a:latin typeface="Arial"/>
                <a:cs typeface="Arial"/>
              </a:rPr>
              <a:t>.</a:t>
            </a:r>
            <a:r>
              <a:rPr sz="950" spc="45" dirty="0">
                <a:solidFill>
                  <a:srgbClr val="626262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Reference</a:t>
            </a:r>
            <a:r>
              <a:rPr sz="950" spc="1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monthly</a:t>
            </a:r>
            <a:r>
              <a:rPr sz="950" spc="1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45" dirty="0">
                <a:solidFill>
                  <a:srgbClr val="383838"/>
                </a:solidFill>
                <a:latin typeface="Arial"/>
                <a:cs typeface="Arial"/>
              </a:rPr>
              <a:t>benefit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on</a:t>
            </a:r>
            <a:r>
              <a:rPr sz="950" spc="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appropriate</a:t>
            </a:r>
            <a:r>
              <a:rPr sz="950" spc="2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schedule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229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see</a:t>
            </a:r>
            <a:r>
              <a:rPr sz="950" spc="8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31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amount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of</a:t>
            </a:r>
            <a:r>
              <a:rPr sz="950" spc="11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income</a:t>
            </a:r>
            <a:r>
              <a:rPr sz="950" spc="12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83838"/>
                </a:solidFill>
                <a:latin typeface="Arial"/>
                <a:cs typeface="Arial"/>
              </a:rPr>
              <a:t>that</a:t>
            </a:r>
            <a:r>
              <a:rPr sz="1050" spc="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will</a:t>
            </a:r>
            <a:r>
              <a:rPr sz="950" spc="-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be</a:t>
            </a:r>
            <a:r>
              <a:rPr sz="950" spc="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withheld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based</a:t>
            </a:r>
            <a:r>
              <a:rPr sz="950" spc="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on</a:t>
            </a:r>
            <a:r>
              <a:rPr sz="950" spc="1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21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total</a:t>
            </a:r>
            <a:r>
              <a:rPr sz="950" spc="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number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83838"/>
                </a:solidFill>
                <a:latin typeface="Arial"/>
                <a:cs typeface="Arial"/>
              </a:rPr>
              <a:t>of</a:t>
            </a:r>
            <a:r>
              <a:rPr sz="1050" spc="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withholding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allowances</a:t>
            </a:r>
            <a:r>
              <a:rPr sz="950" spc="1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that</a:t>
            </a:r>
            <a:r>
              <a:rPr sz="950" spc="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yau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 are</a:t>
            </a:r>
            <a:r>
              <a:rPr sz="950" spc="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claiming</a:t>
            </a:r>
            <a:r>
              <a:rPr sz="950" spc="-10" dirty="0">
                <a:solidFill>
                  <a:srgbClr val="626262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Arial"/>
              <a:cs typeface="Arial"/>
            </a:endParaRPr>
          </a:p>
          <a:p>
            <a:pPr marL="476884" indent="-225425">
              <a:lnSpc>
                <a:spcPct val="100000"/>
              </a:lnSpc>
              <a:buSzPct val="110526"/>
              <a:buFont typeface="Times New Roman"/>
              <a:buAutoNum type="arabicPeriod" startAt="3"/>
              <a:tabLst>
                <a:tab pos="477520" algn="l"/>
              </a:tabLst>
            </a:pP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 can</a:t>
            </a:r>
            <a:r>
              <a:rPr sz="950" spc="-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also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add</a:t>
            </a:r>
            <a:r>
              <a:rPr sz="950" spc="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an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40" dirty="0">
                <a:solidFill>
                  <a:srgbClr val="383838"/>
                </a:solidFill>
                <a:latin typeface="Arial"/>
                <a:cs typeface="Arial"/>
              </a:rPr>
              <a:t>additional</a:t>
            </a:r>
            <a:r>
              <a:rPr sz="1050" b="1" spc="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35" dirty="0">
                <a:solidFill>
                  <a:srgbClr val="383838"/>
                </a:solidFill>
                <a:latin typeface="Arial"/>
                <a:cs typeface="Arial"/>
              </a:rPr>
              <a:t>amount</a:t>
            </a:r>
            <a:r>
              <a:rPr sz="1050" b="1" spc="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2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83838"/>
                </a:solidFill>
                <a:latin typeface="Arial"/>
                <a:cs typeface="Arial"/>
              </a:rPr>
              <a:t>be</a:t>
            </a:r>
            <a:r>
              <a:rPr sz="1000" spc="-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withheld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on</a:t>
            </a:r>
            <a:r>
              <a:rPr sz="950" spc="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line</a:t>
            </a:r>
            <a:r>
              <a:rPr sz="950" spc="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383838"/>
                </a:solidFill>
                <a:latin typeface="Times New Roman"/>
                <a:cs typeface="Times New Roman"/>
              </a:rPr>
              <a:t>3</a:t>
            </a:r>
            <a:r>
              <a:rPr sz="1050" spc="-4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of</a:t>
            </a:r>
            <a:r>
              <a:rPr sz="950" spc="10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form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W-</a:t>
            </a:r>
            <a:r>
              <a:rPr sz="950" spc="-25" dirty="0">
                <a:solidFill>
                  <a:srgbClr val="383838"/>
                </a:solidFill>
                <a:latin typeface="Arial"/>
                <a:cs typeface="Arial"/>
              </a:rPr>
              <a:t>4P</a:t>
            </a: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660775" algn="l"/>
              </a:tabLst>
            </a:pPr>
            <a:r>
              <a:rPr sz="1050" b="1" dirty="0">
                <a:solidFill>
                  <a:srgbClr val="383838"/>
                </a:solidFill>
                <a:latin typeface="Arial"/>
                <a:cs typeface="Arial"/>
              </a:rPr>
              <a:t>Form#</a:t>
            </a:r>
            <a:r>
              <a:rPr sz="1050" b="1" spc="-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25" dirty="0">
                <a:solidFill>
                  <a:srgbClr val="383838"/>
                </a:solidFill>
                <a:latin typeface="Arial"/>
                <a:cs typeface="Arial"/>
              </a:rPr>
              <a:t>2-</a:t>
            </a:r>
            <a:r>
              <a:rPr sz="1050" b="1" dirty="0">
                <a:solidFill>
                  <a:srgbClr val="383838"/>
                </a:solidFill>
                <a:latin typeface="Arial"/>
                <a:cs typeface="Arial"/>
              </a:rPr>
              <a:t>	</a:t>
            </a:r>
            <a:r>
              <a:rPr sz="950" b="1" dirty="0">
                <a:solidFill>
                  <a:srgbClr val="383838"/>
                </a:solidFill>
                <a:latin typeface="Arial"/>
                <a:cs typeface="Arial"/>
              </a:rPr>
              <a:t>Automatlc</a:t>
            </a:r>
            <a:r>
              <a:rPr sz="950" b="1" spc="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35" dirty="0">
                <a:solidFill>
                  <a:srgbClr val="383838"/>
                </a:solidFill>
                <a:latin typeface="Arial"/>
                <a:cs typeface="Arial"/>
              </a:rPr>
              <a:t>Direct</a:t>
            </a:r>
            <a:r>
              <a:rPr sz="1050" b="1" spc="-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65" dirty="0">
                <a:solidFill>
                  <a:srgbClr val="383838"/>
                </a:solidFill>
                <a:latin typeface="Arial"/>
                <a:cs typeface="Arial"/>
              </a:rPr>
              <a:t>Oeposit</a:t>
            </a:r>
            <a:r>
              <a:rPr sz="1050" b="1" spc="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b="1" dirty="0">
                <a:solidFill>
                  <a:srgbClr val="383838"/>
                </a:solidFill>
                <a:latin typeface="Arial"/>
                <a:cs typeface="Arial"/>
              </a:rPr>
              <a:t>Form</a:t>
            </a:r>
            <a:r>
              <a:rPr sz="950" b="1" spc="-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("</a:t>
            </a:r>
            <a:r>
              <a:rPr sz="950" spc="-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b="1" spc="-10" dirty="0">
                <a:solidFill>
                  <a:srgbClr val="383838"/>
                </a:solidFill>
                <a:latin typeface="Arial"/>
                <a:cs typeface="Arial"/>
              </a:rPr>
              <a:t>ACW'l</a:t>
            </a:r>
            <a:endParaRPr sz="950">
              <a:latin typeface="Arial"/>
              <a:cs typeface="Arial"/>
            </a:endParaRPr>
          </a:p>
          <a:p>
            <a:pPr marL="14604" marR="143510" indent="10795">
              <a:lnSpc>
                <a:spcPct val="109700"/>
              </a:lnSpc>
              <a:spcBef>
                <a:spcPts val="740"/>
              </a:spcBef>
            </a:pPr>
            <a:r>
              <a:rPr sz="1150" i="1" spc="-95" dirty="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sz="1150" i="1" spc="2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70" dirty="0">
                <a:solidFill>
                  <a:srgbClr val="383838"/>
                </a:solidFill>
                <a:latin typeface="Times New Roman"/>
                <a:cs typeface="Times New Roman"/>
              </a:rPr>
              <a:t>your</a:t>
            </a:r>
            <a:r>
              <a:rPr sz="1150" i="1" spc="-3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convenience,</a:t>
            </a:r>
            <a:r>
              <a:rPr sz="1150" i="1" spc="7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60" dirty="0">
                <a:solidFill>
                  <a:srgbClr val="383838"/>
                </a:solidFill>
                <a:latin typeface="Times New Roman"/>
                <a:cs typeface="Times New Roman"/>
              </a:rPr>
              <a:t>you</a:t>
            </a:r>
            <a:r>
              <a:rPr sz="1150" i="1" spc="-1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hove</a:t>
            </a:r>
            <a:r>
              <a:rPr sz="1150" i="1" spc="-5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the</a:t>
            </a:r>
            <a:r>
              <a:rPr sz="1150" i="1" spc="-3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odded</a:t>
            </a:r>
            <a:r>
              <a:rPr sz="1150" i="1" spc="1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benefit</a:t>
            </a:r>
            <a:r>
              <a:rPr sz="1150" i="1" spc="-4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 automoticol/y</a:t>
            </a:r>
            <a:r>
              <a:rPr sz="1150" i="1" spc="3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depositing</a:t>
            </a:r>
            <a:r>
              <a:rPr sz="1150" i="1" spc="13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60" dirty="0">
                <a:solidFill>
                  <a:srgbClr val="383838"/>
                </a:solidFill>
                <a:latin typeface="Times New Roman"/>
                <a:cs typeface="Times New Roman"/>
              </a:rPr>
              <a:t>your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 retirement</a:t>
            </a:r>
            <a:r>
              <a:rPr sz="1150" i="1" spc="-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benefits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into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60" dirty="0">
                <a:solidFill>
                  <a:srgbClr val="383838"/>
                </a:solidFill>
                <a:latin typeface="Times New Roman"/>
                <a:cs typeface="Times New Roman"/>
              </a:rPr>
              <a:t>your</a:t>
            </a:r>
            <a:r>
              <a:rPr sz="1150" i="1" spc="-7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30" dirty="0">
                <a:solidFill>
                  <a:srgbClr val="383838"/>
                </a:solidFill>
                <a:latin typeface="Times New Roman"/>
                <a:cs typeface="Times New Roman"/>
              </a:rPr>
              <a:t>checking</a:t>
            </a:r>
            <a:r>
              <a:rPr sz="1150" i="1" spc="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sz="1150" i="1" spc="-5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5" dirty="0">
                <a:solidFill>
                  <a:srgbClr val="383838"/>
                </a:solidFill>
                <a:latin typeface="Times New Roman"/>
                <a:cs typeface="Times New Roman"/>
              </a:rPr>
              <a:t>sovings</a:t>
            </a:r>
            <a:r>
              <a:rPr sz="1150" i="1" spc="-3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account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 through</a:t>
            </a:r>
            <a:r>
              <a:rPr sz="1150" i="1" spc="5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50" dirty="0">
                <a:solidFill>
                  <a:srgbClr val="383838"/>
                </a:solidFill>
                <a:latin typeface="Times New Roman"/>
                <a:cs typeface="Times New Roman"/>
              </a:rPr>
              <a:t>Direct</a:t>
            </a:r>
            <a:r>
              <a:rPr sz="1150" i="1" spc="5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Deposit.</a:t>
            </a:r>
            <a:endParaRPr sz="1150">
              <a:latin typeface="Times New Roman"/>
              <a:cs typeface="Times New Roman"/>
            </a:endParaRPr>
          </a:p>
          <a:p>
            <a:pPr marL="14604">
              <a:lnSpc>
                <a:spcPct val="100000"/>
              </a:lnSpc>
              <a:spcBef>
                <a:spcPts val="980"/>
              </a:spcBef>
            </a:pP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With</a:t>
            </a:r>
            <a:r>
              <a:rPr sz="950" spc="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Oirect</a:t>
            </a:r>
            <a:r>
              <a:rPr sz="950" spc="1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Deposit</a:t>
            </a:r>
            <a:r>
              <a:rPr sz="950" spc="1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</a:t>
            </a:r>
            <a:r>
              <a:rPr sz="950" spc="18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83838"/>
                </a:solidFill>
                <a:latin typeface="Arial"/>
                <a:cs typeface="Arial"/>
              </a:rPr>
              <a:t>will</a:t>
            </a:r>
            <a:r>
              <a:rPr sz="1050" spc="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feel</a:t>
            </a:r>
            <a:r>
              <a:rPr sz="950" spc="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secure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knowing:</a:t>
            </a:r>
            <a:endParaRPr sz="950">
              <a:latin typeface="Arial"/>
              <a:cs typeface="Arial"/>
            </a:endParaRPr>
          </a:p>
          <a:p>
            <a:pPr marL="478790" marR="238125" indent="3810">
              <a:lnSpc>
                <a:spcPct val="120100"/>
              </a:lnSpc>
              <a:spcBef>
                <a:spcPts val="760"/>
              </a:spcBef>
            </a:pP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money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is</a:t>
            </a:r>
            <a:r>
              <a:rPr sz="950" spc="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available</a:t>
            </a:r>
            <a:r>
              <a:rPr sz="950" spc="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right</a:t>
            </a:r>
            <a:r>
              <a:rPr sz="950" spc="8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away.</a:t>
            </a:r>
            <a:r>
              <a:rPr sz="950" spc="4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days</a:t>
            </a:r>
            <a:r>
              <a:rPr sz="950" spc="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383838"/>
                </a:solidFill>
                <a:latin typeface="Arial"/>
                <a:cs typeface="Arial"/>
              </a:rPr>
              <a:t>of</a:t>
            </a:r>
            <a:r>
              <a:rPr sz="1000" spc="22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waiting</a:t>
            </a:r>
            <a:r>
              <a:rPr sz="950" spc="9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for</a:t>
            </a:r>
            <a:r>
              <a:rPr sz="950" spc="1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check</a:t>
            </a:r>
            <a:r>
              <a:rPr sz="950" spc="1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30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clear</a:t>
            </a:r>
            <a:r>
              <a:rPr sz="950" spc="10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are</a:t>
            </a:r>
            <a:r>
              <a:rPr sz="950" spc="1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over.</a:t>
            </a:r>
            <a:r>
              <a:rPr sz="950" spc="5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There</a:t>
            </a:r>
            <a:r>
              <a:rPr sz="950" spc="12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is</a:t>
            </a:r>
            <a:r>
              <a:rPr sz="950" spc="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no</a:t>
            </a:r>
            <a:r>
              <a:rPr sz="950" spc="2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longer</a:t>
            </a:r>
            <a:r>
              <a:rPr sz="950" spc="1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</a:t>
            </a:r>
            <a:r>
              <a:rPr sz="950" spc="1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need</a:t>
            </a:r>
            <a:r>
              <a:rPr sz="950" spc="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2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spc="-25" dirty="0">
                <a:solidFill>
                  <a:srgbClr val="383838"/>
                </a:solidFill>
                <a:latin typeface="Arial"/>
                <a:cs typeface="Arial"/>
              </a:rPr>
              <a:t>make</a:t>
            </a:r>
            <a:r>
              <a:rPr sz="1050" spc="1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special</a:t>
            </a:r>
            <a:r>
              <a:rPr sz="950" spc="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arrangements</a:t>
            </a:r>
            <a:r>
              <a:rPr sz="950" spc="19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2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deposit</a:t>
            </a:r>
            <a:r>
              <a:rPr sz="950" spc="1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check</a:t>
            </a:r>
            <a:r>
              <a:rPr sz="950" spc="15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when</a:t>
            </a:r>
            <a:r>
              <a:rPr sz="950" spc="10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</a:t>
            </a:r>
            <a:r>
              <a:rPr sz="950" spc="11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25" dirty="0">
                <a:solidFill>
                  <a:srgbClr val="383838"/>
                </a:solidFill>
                <a:latin typeface="Arial"/>
                <a:cs typeface="Arial"/>
              </a:rPr>
              <a:t>are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away</a:t>
            </a:r>
            <a:r>
              <a:rPr sz="950" spc="11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383838"/>
                </a:solidFill>
                <a:latin typeface="Arial"/>
                <a:cs typeface="Arial"/>
              </a:rPr>
              <a:t>from</a:t>
            </a:r>
            <a:r>
              <a:rPr sz="950" spc="4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home.</a:t>
            </a:r>
            <a:endParaRPr sz="950">
              <a:latin typeface="Arial"/>
              <a:cs typeface="Arial"/>
            </a:endParaRPr>
          </a:p>
          <a:p>
            <a:pPr marL="480059" marR="2970530" indent="635">
              <a:lnSpc>
                <a:spcPts val="1510"/>
              </a:lnSpc>
              <a:spcBef>
                <a:spcPts val="90"/>
              </a:spcBef>
            </a:pP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lt</a:t>
            </a:r>
            <a:r>
              <a:rPr sz="950" spc="2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eliminates</a:t>
            </a:r>
            <a:r>
              <a:rPr sz="950" spc="1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20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risk</a:t>
            </a:r>
            <a:r>
              <a:rPr sz="950" spc="8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of</a:t>
            </a:r>
            <a:r>
              <a:rPr sz="950" spc="2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lost</a:t>
            </a:r>
            <a:r>
              <a:rPr sz="950" spc="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sz="1200" spc="8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stolen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checks.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There</a:t>
            </a:r>
            <a:r>
              <a:rPr sz="950" spc="2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is</a:t>
            </a:r>
            <a:r>
              <a:rPr sz="950" spc="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no</a:t>
            </a:r>
            <a:r>
              <a:rPr sz="950" spc="9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65" dirty="0">
                <a:solidFill>
                  <a:srgbClr val="383838"/>
                </a:solidFill>
                <a:latin typeface="Arial"/>
                <a:cs typeface="Arial"/>
              </a:rPr>
              <a:t>charge</a:t>
            </a:r>
            <a:r>
              <a:rPr sz="1050" b="1" spc="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for</a:t>
            </a:r>
            <a:r>
              <a:rPr sz="950" spc="4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Direct</a:t>
            </a:r>
            <a:r>
              <a:rPr sz="950" spc="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Deposit.</a:t>
            </a:r>
            <a:endParaRPr sz="950">
              <a:latin typeface="Arial"/>
              <a:cs typeface="Arial"/>
            </a:endParaRPr>
          </a:p>
          <a:p>
            <a:pPr marL="24765" marR="17145" indent="-5715">
              <a:lnSpc>
                <a:spcPct val="137000"/>
              </a:lnSpc>
              <a:spcBef>
                <a:spcPts val="515"/>
              </a:spcBef>
            </a:pP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1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enroll</a:t>
            </a:r>
            <a:r>
              <a:rPr sz="950" spc="1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in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1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Direct</a:t>
            </a:r>
            <a:r>
              <a:rPr sz="950" spc="14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Deposit</a:t>
            </a:r>
            <a:r>
              <a:rPr sz="950" spc="21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program,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complete</a:t>
            </a:r>
            <a:r>
              <a:rPr sz="950" spc="11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the</a:t>
            </a:r>
            <a:r>
              <a:rPr sz="950" spc="10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enclosed</a:t>
            </a:r>
            <a:r>
              <a:rPr sz="950" spc="27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Authorization</a:t>
            </a:r>
            <a:r>
              <a:rPr sz="950" spc="25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Form</a:t>
            </a:r>
            <a:r>
              <a:rPr sz="950" spc="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and</a:t>
            </a:r>
            <a:r>
              <a:rPr sz="950" spc="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90" dirty="0">
                <a:solidFill>
                  <a:srgbClr val="383838"/>
                </a:solidFill>
                <a:latin typeface="Arial"/>
                <a:cs typeface="Arial"/>
              </a:rPr>
              <a:t>retum</a:t>
            </a:r>
            <a:r>
              <a:rPr sz="950" spc="8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it</a:t>
            </a:r>
            <a:r>
              <a:rPr sz="950" spc="254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7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1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35" dirty="0">
                <a:solidFill>
                  <a:srgbClr val="383838"/>
                </a:solidFill>
                <a:latin typeface="Arial"/>
                <a:cs typeface="Arial"/>
              </a:rPr>
              <a:t>your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Plan</a:t>
            </a:r>
            <a:r>
              <a:rPr sz="950" spc="3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Administrator.</a:t>
            </a:r>
            <a:endParaRPr sz="950">
              <a:latin typeface="Arial"/>
              <a:cs typeface="Arial"/>
            </a:endParaRPr>
          </a:p>
          <a:p>
            <a:pPr marL="28575" marR="5080" indent="-635">
              <a:lnSpc>
                <a:spcPct val="111400"/>
              </a:lnSpc>
              <a:spcBef>
                <a:spcPts val="645"/>
              </a:spcBef>
            </a:pP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•pfease</a:t>
            </a:r>
            <a:r>
              <a:rPr sz="1150" i="1" spc="-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allow</a:t>
            </a:r>
            <a:r>
              <a:rPr sz="1150" i="1" spc="-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up</a:t>
            </a:r>
            <a:r>
              <a:rPr sz="1150" i="1" spc="-4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to</a:t>
            </a:r>
            <a:r>
              <a:rPr sz="1150" i="1" spc="-10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2</a:t>
            </a:r>
            <a:r>
              <a:rPr sz="1150" i="1" spc="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weeks</a:t>
            </a:r>
            <a:r>
              <a:rPr sz="1150" i="1" spc="9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55" dirty="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sz="1150" i="1" spc="-4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direct</a:t>
            </a:r>
            <a:r>
              <a:rPr sz="1150" i="1" spc="6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deposit</a:t>
            </a:r>
            <a:r>
              <a:rPr sz="1150" i="1" spc="-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to</a:t>
            </a:r>
            <a:r>
              <a:rPr sz="1150" i="1" spc="4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sz="1150" i="1" spc="-1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set</a:t>
            </a:r>
            <a:r>
              <a:rPr sz="1150" i="1" spc="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up.</a:t>
            </a:r>
            <a:r>
              <a:rPr sz="1150" i="1" spc="-3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lf</a:t>
            </a:r>
            <a:r>
              <a:rPr sz="1150" i="1" spc="2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it</a:t>
            </a:r>
            <a:r>
              <a:rPr sz="1150" i="1" spc="-5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sz="1150" i="1" spc="-8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not</a:t>
            </a:r>
            <a:r>
              <a:rPr sz="1150" i="1" spc="-2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set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up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at</a:t>
            </a:r>
            <a:r>
              <a:rPr sz="1150" i="1" spc="-4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the</a:t>
            </a:r>
            <a:r>
              <a:rPr sz="1150" i="1" spc="-6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time</a:t>
            </a:r>
            <a:r>
              <a:rPr sz="1150" i="1" spc="-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benefits</a:t>
            </a:r>
            <a:r>
              <a:rPr sz="1150" i="1" spc="-4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ore</a:t>
            </a:r>
            <a:r>
              <a:rPr sz="1150" i="1" spc="4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paid,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that</a:t>
            </a:r>
            <a:r>
              <a:rPr sz="1150" i="1" spc="114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payment</a:t>
            </a:r>
            <a:r>
              <a:rPr sz="1150" i="1" spc="4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10" dirty="0">
                <a:solidFill>
                  <a:srgbClr val="383838"/>
                </a:solidFill>
                <a:latin typeface="Times New Roman"/>
                <a:cs typeface="Times New Roman"/>
              </a:rPr>
              <a:t>wi/1</a:t>
            </a:r>
            <a:r>
              <a:rPr sz="1150" i="1" spc="-9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sz="1150" i="1" spc="-4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20" dirty="0">
                <a:solidFill>
                  <a:srgbClr val="383838"/>
                </a:solidFill>
                <a:latin typeface="Times New Roman"/>
                <a:cs typeface="Times New Roman"/>
              </a:rPr>
              <a:t>mailed</a:t>
            </a:r>
            <a:r>
              <a:rPr sz="1150" i="1" spc="8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to</a:t>
            </a:r>
            <a:r>
              <a:rPr sz="1150" i="1" spc="3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65" dirty="0">
                <a:solidFill>
                  <a:srgbClr val="383838"/>
                </a:solidFill>
                <a:latin typeface="Times New Roman"/>
                <a:cs typeface="Times New Roman"/>
              </a:rPr>
              <a:t>you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os</a:t>
            </a:r>
            <a:r>
              <a:rPr sz="1150" i="1" spc="-55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dirty="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sz="1150" i="1" spc="-70" dirty="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sz="1150" i="1" spc="-10" dirty="0">
                <a:solidFill>
                  <a:srgbClr val="383838"/>
                </a:solidFill>
                <a:latin typeface="Times New Roman"/>
                <a:cs typeface="Times New Roman"/>
              </a:rPr>
              <a:t>check.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5595" y="8224601"/>
            <a:ext cx="60960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50" dirty="0">
                <a:solidFill>
                  <a:srgbClr val="383838"/>
                </a:solidFill>
                <a:latin typeface="Arial"/>
                <a:cs typeface="Arial"/>
              </a:rPr>
              <a:t>Form#3-</a:t>
            </a:r>
            <a:endParaRPr sz="10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80650" y="8191032"/>
            <a:ext cx="831215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spc="-90" dirty="0">
                <a:solidFill>
                  <a:srgbClr val="383838"/>
                </a:solidFill>
                <a:latin typeface="Arial"/>
                <a:cs typeface="Arial"/>
              </a:rPr>
              <a:t>Address</a:t>
            </a:r>
            <a:r>
              <a:rPr sz="1050" b="1" spc="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b="1" spc="-20" dirty="0">
                <a:solidFill>
                  <a:srgbClr val="383838"/>
                </a:solidFill>
                <a:latin typeface="Arial"/>
                <a:cs typeface="Arial"/>
              </a:rPr>
              <a:t>Form</a:t>
            </a:r>
            <a:endParaRPr sz="9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13412" y="8450105"/>
            <a:ext cx="5888355" cy="41846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 marR="5080" indent="1905">
              <a:lnSpc>
                <a:spcPct val="126200"/>
              </a:lnSpc>
              <a:spcBef>
                <a:spcPts val="135"/>
              </a:spcBef>
            </a:pP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Ali</a:t>
            </a:r>
            <a:r>
              <a:rPr sz="950" spc="2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1050" b="1" spc="-50" dirty="0">
                <a:solidFill>
                  <a:srgbClr val="383838"/>
                </a:solidFill>
                <a:latin typeface="Arial"/>
                <a:cs typeface="Arial"/>
              </a:rPr>
              <a:t>Participants</a:t>
            </a:r>
            <a:r>
              <a:rPr sz="1050" b="1" spc="1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should</a:t>
            </a:r>
            <a:r>
              <a:rPr sz="950" spc="9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complete</a:t>
            </a:r>
            <a:r>
              <a:rPr sz="950" spc="1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and</a:t>
            </a:r>
            <a:r>
              <a:rPr sz="950" spc="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address</a:t>
            </a:r>
            <a:r>
              <a:rPr sz="950" spc="1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65" dirty="0">
                <a:solidFill>
                  <a:srgbClr val="383838"/>
                </a:solidFill>
                <a:latin typeface="Arial"/>
                <a:cs typeface="Arial"/>
              </a:rPr>
              <a:t>form.</a:t>
            </a:r>
            <a:r>
              <a:rPr sz="950" spc="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This</a:t>
            </a:r>
            <a:r>
              <a:rPr sz="950" spc="1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will</a:t>
            </a:r>
            <a:r>
              <a:rPr sz="950" spc="7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also</a:t>
            </a:r>
            <a:r>
              <a:rPr sz="950" spc="1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need</a:t>
            </a:r>
            <a:r>
              <a:rPr sz="950" spc="5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2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be</a:t>
            </a:r>
            <a:r>
              <a:rPr sz="950" spc="2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completed</a:t>
            </a:r>
            <a:r>
              <a:rPr sz="950" spc="6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and</a:t>
            </a:r>
            <a:r>
              <a:rPr sz="950" spc="9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383838"/>
                </a:solidFill>
                <a:latin typeface="Arial"/>
                <a:cs typeface="Arial"/>
              </a:rPr>
              <a:t>forwarded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to</a:t>
            </a:r>
            <a:r>
              <a:rPr sz="950" spc="24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your</a:t>
            </a:r>
            <a:r>
              <a:rPr sz="950" spc="3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Plan</a:t>
            </a:r>
            <a:r>
              <a:rPr sz="950" spc="100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383838"/>
                </a:solidFill>
                <a:latin typeface="Arial"/>
                <a:cs typeface="Arial"/>
              </a:rPr>
              <a:t>Administrator</a:t>
            </a:r>
            <a:r>
              <a:rPr sz="950" spc="185" dirty="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564B11"/>
                </a:solidFill>
                <a:latin typeface="Arial"/>
                <a:cs typeface="Arial"/>
              </a:rPr>
              <a:t>any</a:t>
            </a:r>
            <a:r>
              <a:rPr sz="950" spc="75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spc="55" dirty="0">
                <a:solidFill>
                  <a:srgbClr val="564B11"/>
                </a:solidFill>
                <a:latin typeface="Arial"/>
                <a:cs typeface="Arial"/>
              </a:rPr>
              <a:t>time</a:t>
            </a:r>
            <a:r>
              <a:rPr sz="950" spc="70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564B11"/>
                </a:solidFill>
                <a:latin typeface="Arial"/>
                <a:cs typeface="Arial"/>
              </a:rPr>
              <a:t>you</a:t>
            </a:r>
            <a:r>
              <a:rPr sz="950" spc="60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564B11"/>
                </a:solidFill>
                <a:latin typeface="Arial"/>
                <a:cs typeface="Arial"/>
              </a:rPr>
              <a:t>have</a:t>
            </a:r>
            <a:r>
              <a:rPr sz="950" spc="45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564B11"/>
                </a:solidFill>
                <a:latin typeface="Arial"/>
                <a:cs typeface="Arial"/>
              </a:rPr>
              <a:t>a</a:t>
            </a:r>
            <a:r>
              <a:rPr sz="950" spc="80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564B11"/>
                </a:solidFill>
                <a:latin typeface="Arial"/>
                <a:cs typeface="Arial"/>
              </a:rPr>
              <a:t>change</a:t>
            </a:r>
            <a:r>
              <a:rPr sz="950" spc="125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564B11"/>
                </a:solidFill>
                <a:latin typeface="Arial"/>
                <a:cs typeface="Arial"/>
              </a:rPr>
              <a:t>in</a:t>
            </a:r>
            <a:r>
              <a:rPr sz="950" spc="160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564B11"/>
                </a:solidFill>
                <a:latin typeface="Arial"/>
                <a:cs typeface="Arial"/>
              </a:rPr>
              <a:t>address</a:t>
            </a:r>
            <a:r>
              <a:rPr sz="950" spc="105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564B11"/>
                </a:solidFill>
                <a:latin typeface="Arial"/>
                <a:cs typeface="Arial"/>
              </a:rPr>
              <a:t>in</a:t>
            </a:r>
            <a:r>
              <a:rPr sz="950" spc="190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dirty="0">
                <a:solidFill>
                  <a:srgbClr val="564B11"/>
                </a:solidFill>
                <a:latin typeface="Arial"/>
                <a:cs typeface="Arial"/>
              </a:rPr>
              <a:t>the</a:t>
            </a:r>
            <a:r>
              <a:rPr sz="950" spc="235" dirty="0">
                <a:solidFill>
                  <a:srgbClr val="564B11"/>
                </a:solidFill>
                <a:latin typeface="Arial"/>
                <a:cs typeface="Arial"/>
              </a:rPr>
              <a:t> </a:t>
            </a:r>
            <a:r>
              <a:rPr sz="950" spc="-10" dirty="0">
                <a:solidFill>
                  <a:srgbClr val="564B11"/>
                </a:solidFill>
                <a:latin typeface="Arial"/>
                <a:cs typeface="Arial"/>
              </a:rPr>
              <a:t>future.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62298" y="441044"/>
            <a:ext cx="1231265" cy="182245"/>
          </a:xfrm>
          <a:prstGeom prst="rect">
            <a:avLst/>
          </a:prstGeom>
          <a:solidFill>
            <a:srgbClr val="4F91CF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r>
              <a:rPr sz="1050" spc="-130" dirty="0">
                <a:solidFill>
                  <a:srgbClr val="BDE2F6"/>
                </a:solidFill>
                <a:latin typeface="Arial"/>
                <a:cs typeface="Arial"/>
              </a:rPr>
              <a:t>PENSIONER</a:t>
            </a:r>
            <a:r>
              <a:rPr sz="1050" spc="130" dirty="0">
                <a:solidFill>
                  <a:srgbClr val="BDE2F6"/>
                </a:solidFill>
                <a:latin typeface="Arial"/>
                <a:cs typeface="Arial"/>
              </a:rPr>
              <a:t> </a:t>
            </a:r>
            <a:r>
              <a:rPr sz="1050" spc="-135" dirty="0">
                <a:solidFill>
                  <a:srgbClr val="BDE2F6"/>
                </a:solidFill>
                <a:latin typeface="Arial"/>
                <a:cs typeface="Arial"/>
              </a:rPr>
              <a:t>PACKAGE</a:t>
            </a:r>
            <a:endParaRPr sz="10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28933" y="4299613"/>
            <a:ext cx="2921635" cy="699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algn="ctr">
              <a:lnSpc>
                <a:spcPct val="100000"/>
              </a:lnSpc>
              <a:spcBef>
                <a:spcPts val="100"/>
              </a:spcBef>
            </a:pPr>
            <a:r>
              <a:rPr sz="1750" b="1" spc="-235" dirty="0">
                <a:solidFill>
                  <a:srgbClr val="262626"/>
                </a:solidFill>
                <a:latin typeface="Times New Roman"/>
                <a:cs typeface="Times New Roman"/>
              </a:rPr>
              <a:t>FORM</a:t>
            </a:r>
            <a:r>
              <a:rPr sz="1750" b="1" spc="1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1750" b="1" spc="35" dirty="0">
                <a:solidFill>
                  <a:srgbClr val="262626"/>
                </a:solidFill>
                <a:latin typeface="Times New Roman"/>
                <a:cs typeface="Times New Roman"/>
              </a:rPr>
              <a:t>#1</a:t>
            </a:r>
            <a:endParaRPr sz="17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345"/>
              </a:spcBef>
            </a:pPr>
            <a:r>
              <a:rPr sz="1550" b="1" dirty="0">
                <a:solidFill>
                  <a:srgbClr val="262626"/>
                </a:solidFill>
                <a:latin typeface="Arial"/>
                <a:cs typeface="Arial"/>
              </a:rPr>
              <a:t>W-4P</a:t>
            </a:r>
            <a:r>
              <a:rPr sz="1550" b="1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550" b="1" dirty="0">
                <a:solidFill>
                  <a:srgbClr val="262626"/>
                </a:solidFill>
                <a:latin typeface="Arial"/>
                <a:cs typeface="Arial"/>
              </a:rPr>
              <a:t>Federal</a:t>
            </a:r>
            <a:r>
              <a:rPr sz="1550" b="1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550" b="1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1550" b="1" spc="11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550" b="1" spc="-1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endParaRPr sz="15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13151" y="848386"/>
            <a:ext cx="647189" cy="183101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13151" y="6841914"/>
            <a:ext cx="634978" cy="195308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1621027" y="6573363"/>
            <a:ext cx="0" cy="610870"/>
          </a:xfrm>
          <a:custGeom>
            <a:avLst/>
            <a:gdLst/>
            <a:ahLst/>
            <a:cxnLst/>
            <a:rect l="l" t="t" r="r" b="b"/>
            <a:pathLst>
              <a:path h="610870">
                <a:moveTo>
                  <a:pt x="0" y="610338"/>
                </a:moveTo>
                <a:lnTo>
                  <a:pt x="0" y="0"/>
                </a:lnTo>
              </a:path>
            </a:pathLst>
          </a:custGeom>
          <a:ln w="1526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561711" y="561526"/>
          <a:ext cx="6618605" cy="597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2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1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4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1290">
                <a:tc rowSpan="2">
                  <a:txBody>
                    <a:bodyPr/>
                    <a:lstStyle/>
                    <a:p>
                      <a:pPr marL="4445">
                        <a:lnSpc>
                          <a:spcPts val="2310"/>
                        </a:lnSpc>
                      </a:pPr>
                      <a:r>
                        <a:rPr sz="7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Form</a:t>
                      </a:r>
                      <a:r>
                        <a:rPr sz="700" spc="12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300" b="1" spc="-2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W•4P</a:t>
                      </a:r>
                      <a:endParaRPr sz="2300">
                        <a:latin typeface="Arial"/>
                        <a:cs typeface="Arial"/>
                      </a:endParaRPr>
                    </a:p>
                    <a:p>
                      <a:pPr marL="3810" marR="41275" indent="1270">
                        <a:lnSpc>
                          <a:spcPts val="819"/>
                        </a:lnSpc>
                        <a:spcBef>
                          <a:spcPts val="590"/>
                        </a:spcBef>
                      </a:pPr>
                      <a:r>
                        <a:rPr sz="700" spc="-3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Department</a:t>
                      </a:r>
                      <a:r>
                        <a:rPr sz="700" spc="2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700" spc="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700" spc="-50" dirty="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700" spc="-3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Treasury</a:t>
                      </a:r>
                      <a:r>
                        <a:rPr sz="700" spc="5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4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Interna!</a:t>
                      </a:r>
                      <a:r>
                        <a:rPr sz="700" spc="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4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Revenue</a:t>
                      </a:r>
                      <a:r>
                        <a:rPr sz="700" spc="1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spc="-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Service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118235" marR="1116965" indent="111125">
                        <a:lnSpc>
                          <a:spcPct val="111800"/>
                        </a:lnSpc>
                        <a:spcBef>
                          <a:spcPts val="45"/>
                        </a:spcBef>
                      </a:pPr>
                      <a:r>
                        <a:rPr sz="1200" b="1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Withholding</a:t>
                      </a:r>
                      <a:r>
                        <a:rPr sz="1200" b="1" spc="37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Certificate</a:t>
                      </a:r>
                      <a:r>
                        <a:rPr sz="1200" b="1" spc="38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2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200" b="1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Pension</a:t>
                      </a:r>
                      <a:r>
                        <a:rPr sz="1200" b="1" spc="7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sz="1200" b="1" spc="114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Annuity</a:t>
                      </a:r>
                      <a:r>
                        <a:rPr sz="1200" b="1" spc="13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Payments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7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0MB</a:t>
                      </a:r>
                      <a:r>
                        <a:rPr sz="700" spc="1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00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No.</a:t>
                      </a:r>
                      <a:r>
                        <a:rPr sz="700" spc="5" dirty="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dirty="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1545-</a:t>
                      </a:r>
                      <a:r>
                        <a:rPr sz="750" spc="-20" dirty="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0074</a:t>
                      </a:r>
                      <a:endParaRPr sz="75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2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5574380" y="7159289"/>
            <a:ext cx="0" cy="903605"/>
          </a:xfrm>
          <a:custGeom>
            <a:avLst/>
            <a:gdLst/>
            <a:ahLst/>
            <a:cxnLst/>
            <a:rect l="l" t="t" r="r" b="b"/>
            <a:pathLst>
              <a:path h="903604">
                <a:moveTo>
                  <a:pt x="0" y="903301"/>
                </a:moveTo>
                <a:lnTo>
                  <a:pt x="0" y="0"/>
                </a:lnTo>
              </a:path>
            </a:pathLst>
          </a:custGeom>
          <a:ln w="91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561711" y="6573363"/>
            <a:ext cx="6606540" cy="610870"/>
            <a:chOff x="561711" y="6573363"/>
            <a:chExt cx="6606540" cy="610870"/>
          </a:xfrm>
        </p:grpSpPr>
        <p:sp>
          <p:nvSpPr>
            <p:cNvPr id="8" name="object 8"/>
            <p:cNvSpPr/>
            <p:nvPr/>
          </p:nvSpPr>
          <p:spPr>
            <a:xfrm>
              <a:off x="6105564" y="6573363"/>
              <a:ext cx="0" cy="610870"/>
            </a:xfrm>
            <a:custGeom>
              <a:avLst/>
              <a:gdLst/>
              <a:ahLst/>
              <a:cxnLst/>
              <a:rect l="l" t="t" r="r" b="b"/>
              <a:pathLst>
                <a:path h="610870">
                  <a:moveTo>
                    <a:pt x="0" y="610338"/>
                  </a:moveTo>
                  <a:lnTo>
                    <a:pt x="0" y="0"/>
                  </a:lnTo>
                </a:path>
              </a:pathLst>
            </a:custGeom>
            <a:ln w="1526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093353" y="6729000"/>
              <a:ext cx="1075055" cy="0"/>
            </a:xfrm>
            <a:custGeom>
              <a:avLst/>
              <a:gdLst/>
              <a:ahLst/>
              <a:cxnLst/>
              <a:rect l="l" t="t" r="r" b="b"/>
              <a:pathLst>
                <a:path w="1075054">
                  <a:moveTo>
                    <a:pt x="0" y="0"/>
                  </a:moveTo>
                  <a:lnTo>
                    <a:pt x="1074579" y="0"/>
                  </a:lnTo>
                </a:path>
              </a:pathLst>
            </a:custGeom>
            <a:ln w="91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61711" y="7165392"/>
              <a:ext cx="6606540" cy="0"/>
            </a:xfrm>
            <a:custGeom>
              <a:avLst/>
              <a:gdLst/>
              <a:ahLst/>
              <a:cxnLst/>
              <a:rect l="l" t="t" r="r" b="b"/>
              <a:pathLst>
                <a:path w="6606540">
                  <a:moveTo>
                    <a:pt x="0" y="0"/>
                  </a:moveTo>
                  <a:lnTo>
                    <a:pt x="6606221" y="0"/>
                  </a:lnTo>
                </a:path>
              </a:pathLst>
            </a:custGeom>
            <a:ln w="1525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561711" y="7452252"/>
            <a:ext cx="6606540" cy="0"/>
          </a:xfrm>
          <a:custGeom>
            <a:avLst/>
            <a:gdLst/>
            <a:ahLst/>
            <a:cxnLst/>
            <a:rect l="l" t="t" r="r" b="b"/>
            <a:pathLst>
              <a:path w="6606540">
                <a:moveTo>
                  <a:pt x="0" y="0"/>
                </a:moveTo>
                <a:lnTo>
                  <a:pt x="6606221" y="0"/>
                </a:lnTo>
              </a:path>
            </a:pathLst>
          </a:custGeom>
          <a:ln w="91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1711" y="8041228"/>
            <a:ext cx="6606540" cy="0"/>
          </a:xfrm>
          <a:custGeom>
            <a:avLst/>
            <a:gdLst/>
            <a:ahLst/>
            <a:cxnLst/>
            <a:rect l="l" t="t" r="r" b="b"/>
            <a:pathLst>
              <a:path w="6606540">
                <a:moveTo>
                  <a:pt x="0" y="0"/>
                </a:moveTo>
                <a:lnTo>
                  <a:pt x="6606221" y="0"/>
                </a:lnTo>
              </a:path>
            </a:pathLst>
          </a:custGeom>
          <a:ln w="91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61711" y="9362612"/>
            <a:ext cx="6606540" cy="0"/>
          </a:xfrm>
          <a:custGeom>
            <a:avLst/>
            <a:gdLst/>
            <a:ahLst/>
            <a:cxnLst/>
            <a:rect l="l" t="t" r="r" b="b"/>
            <a:pathLst>
              <a:path w="6606540">
                <a:moveTo>
                  <a:pt x="0" y="0"/>
                </a:moveTo>
                <a:lnTo>
                  <a:pt x="6606221" y="0"/>
                </a:lnTo>
              </a:path>
            </a:pathLst>
          </a:custGeom>
          <a:ln w="152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633" y="10030933"/>
            <a:ext cx="5947410" cy="0"/>
          </a:xfrm>
          <a:custGeom>
            <a:avLst/>
            <a:gdLst/>
            <a:ahLst/>
            <a:cxnLst/>
            <a:rect l="l" t="t" r="r" b="b"/>
            <a:pathLst>
              <a:path w="5947410">
                <a:moveTo>
                  <a:pt x="0" y="0"/>
                </a:moveTo>
                <a:lnTo>
                  <a:pt x="5946820" y="0"/>
                </a:lnTo>
              </a:path>
            </a:pathLst>
          </a:custGeom>
          <a:ln w="152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50468" y="1218928"/>
            <a:ext cx="3187700" cy="502285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5875" marR="108585" indent="-1270">
              <a:lnSpc>
                <a:spcPct val="93100"/>
              </a:lnSpc>
              <a:spcBef>
                <a:spcPts val="170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Future</a:t>
            </a:r>
            <a:r>
              <a:rPr sz="850" b="1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developments.</a:t>
            </a:r>
            <a:r>
              <a:rPr sz="850" b="1" spc="1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latest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information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about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any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future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developments</a:t>
            </a:r>
            <a:r>
              <a:rPr sz="850" spc="1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related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10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4P,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such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as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legislation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enacted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after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it</a:t>
            </a:r>
            <a:r>
              <a:rPr sz="850" spc="10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was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published,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go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i="1" spc="-10" dirty="0">
                <a:solidFill>
                  <a:srgbClr val="262626"/>
                </a:solidFill>
                <a:latin typeface="Arial"/>
                <a:cs typeface="Arial"/>
                <a:hlinkClick r:id="rId4"/>
              </a:rPr>
              <a:t>www.irs.gov/FormW4P.</a:t>
            </a:r>
            <a:endParaRPr sz="850">
              <a:latin typeface="Arial"/>
              <a:cs typeface="Arial"/>
            </a:endParaRPr>
          </a:p>
          <a:p>
            <a:pPr marL="13335" marR="22860" indent="1270">
              <a:lnSpc>
                <a:spcPct val="91600"/>
              </a:lnSpc>
              <a:spcBef>
                <a:spcPts val="244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Purpose</a:t>
            </a:r>
            <a:r>
              <a:rPr sz="850" b="1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b="1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form.</a:t>
            </a:r>
            <a:r>
              <a:rPr sz="850" b="1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4P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is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U.S</a:t>
            </a:r>
            <a:r>
              <a:rPr sz="850" dirty="0">
                <a:solidFill>
                  <a:srgbClr val="646464"/>
                </a:solidFill>
                <a:latin typeface="Arial"/>
                <a:cs typeface="Arial"/>
              </a:rPr>
              <a:t>.</a:t>
            </a:r>
            <a:r>
              <a:rPr sz="850" spc="-70" dirty="0">
                <a:solidFill>
                  <a:srgbClr val="646464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citizens,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resident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aliens,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their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estates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who are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recipients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óf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pensions,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annuities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(including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commercial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annuities),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certain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other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deferred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compensation.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Use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4P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11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tell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payers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correct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federal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income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1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payment(s).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may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also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use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4P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1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choose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(a)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not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have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any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federal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income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withheld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(except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eligible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rollover</a:t>
            </a:r>
            <a:r>
              <a:rPr sz="850" spc="1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distributions</a:t>
            </a:r>
            <a:r>
              <a:rPr sz="850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payments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U.S.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citizens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to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be delivered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outside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United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States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its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possessions),</a:t>
            </a:r>
            <a:r>
              <a:rPr sz="850" spc="1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(b)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1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have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 additional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withheld.</a:t>
            </a:r>
            <a:endParaRPr sz="850">
              <a:latin typeface="Arial"/>
              <a:cs typeface="Arial"/>
            </a:endParaRPr>
          </a:p>
          <a:p>
            <a:pPr marL="15875" marR="81915" indent="110489">
              <a:lnSpc>
                <a:spcPct val="93400"/>
              </a:lnSpc>
              <a:spcBef>
                <a:spcPts val="175"/>
              </a:spcBef>
            </a:pP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options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depend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on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whether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is</a:t>
            </a:r>
            <a:r>
              <a:rPr sz="850" spc="5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periodic,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nonperiodic,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oran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eligible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rollover</a:t>
            </a:r>
            <a:r>
              <a:rPr sz="850" spc="1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distribution,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as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explained</a:t>
            </a:r>
            <a:r>
              <a:rPr sz="850" spc="1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on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pages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2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3. Your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previously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filed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4P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will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remain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in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effect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if</a:t>
            </a:r>
            <a:r>
              <a:rPr sz="850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don't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file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4P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2020.</a:t>
            </a:r>
            <a:endParaRPr sz="85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405"/>
              </a:spcBef>
            </a:pPr>
            <a:r>
              <a:rPr sz="1300" b="1" dirty="0">
                <a:solidFill>
                  <a:srgbClr val="262626"/>
                </a:solidFill>
                <a:latin typeface="Arial"/>
                <a:cs typeface="Arial"/>
              </a:rPr>
              <a:t>General</a:t>
            </a:r>
            <a:r>
              <a:rPr sz="1300" b="1" spc="1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300" b="1" spc="-10" dirty="0">
                <a:solidFill>
                  <a:srgbClr val="262626"/>
                </a:solidFill>
                <a:latin typeface="Arial"/>
                <a:cs typeface="Arial"/>
              </a:rPr>
              <a:t>lnstructions</a:t>
            </a:r>
            <a:endParaRPr sz="13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114"/>
              </a:spcBef>
            </a:pP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Section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references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are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11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Interna!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Revenue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Code.</a:t>
            </a:r>
            <a:endParaRPr sz="850">
              <a:latin typeface="Arial"/>
              <a:cs typeface="Arial"/>
            </a:endParaRPr>
          </a:p>
          <a:p>
            <a:pPr marL="15875" marR="56515" indent="111125">
              <a:lnSpc>
                <a:spcPct val="91900"/>
              </a:lnSpc>
              <a:spcBef>
                <a:spcPts val="215"/>
              </a:spcBef>
            </a:pP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Follow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these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instructions</a:t>
            </a:r>
            <a:r>
              <a:rPr sz="850" spc="5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determine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number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of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11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allowances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should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claim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pension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annuity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2020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any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additional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tax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have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withheld.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Complete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worksheet(s)</a:t>
            </a:r>
            <a:r>
              <a:rPr sz="850" spc="1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using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taxable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payments.</a:t>
            </a:r>
            <a:endParaRPr sz="850">
              <a:latin typeface="Arial"/>
              <a:cs typeface="Arial"/>
            </a:endParaRPr>
          </a:p>
          <a:p>
            <a:pPr marL="12700" marR="144145" indent="113664">
              <a:lnSpc>
                <a:spcPct val="93100"/>
              </a:lnSpc>
              <a:spcBef>
                <a:spcPts val="180"/>
              </a:spcBef>
            </a:pP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lf</a:t>
            </a:r>
            <a:r>
              <a:rPr sz="850" spc="1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don't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want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any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federal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income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withheld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(see </a:t>
            </a:r>
            <a:r>
              <a:rPr sz="850" i="1" dirty="0">
                <a:solidFill>
                  <a:srgbClr val="262626"/>
                </a:solidFill>
                <a:latin typeface="Arial"/>
                <a:cs typeface="Arial"/>
              </a:rPr>
              <a:t>Purpose</a:t>
            </a:r>
            <a:r>
              <a:rPr sz="850" i="1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i="1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i="1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i="1" dirty="0">
                <a:solidFill>
                  <a:srgbClr val="262626"/>
                </a:solidFill>
                <a:latin typeface="Arial"/>
                <a:cs typeface="Arial"/>
              </a:rPr>
              <a:t>form,</a:t>
            </a:r>
            <a:r>
              <a:rPr sz="850" i="1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earlier),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can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skip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worksheets</a:t>
            </a:r>
            <a:r>
              <a:rPr sz="850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go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directly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 Form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4P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below.</a:t>
            </a:r>
            <a:endParaRPr sz="8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10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Sign</a:t>
            </a:r>
            <a:r>
              <a:rPr sz="850" b="1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this</a:t>
            </a:r>
            <a:r>
              <a:rPr sz="850" b="1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form.</a:t>
            </a:r>
            <a:r>
              <a:rPr sz="850" b="1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4P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is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not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valid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unless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sign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3B3B3B"/>
                </a:solidFill>
                <a:latin typeface="Arial"/>
                <a:cs typeface="Arial"/>
              </a:rPr>
              <a:t>it.</a:t>
            </a:r>
            <a:endParaRPr sz="850">
              <a:latin typeface="Arial"/>
              <a:cs typeface="Arial"/>
            </a:endParaRPr>
          </a:p>
          <a:p>
            <a:pPr marL="13970" marR="5080" indent="112395">
              <a:lnSpc>
                <a:spcPct val="92500"/>
              </a:lnSpc>
              <a:spcBef>
                <a:spcPts val="160"/>
              </a:spcBef>
            </a:pP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can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also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use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estimator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at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00" b="1" i="1" dirty="0">
                <a:solidFill>
                  <a:srgbClr val="262626"/>
                </a:solidFill>
                <a:latin typeface="Arial"/>
                <a:cs typeface="Arial"/>
                <a:hlinkClick r:id="rId5"/>
              </a:rPr>
              <a:t>www.irs.gov/W4App</a:t>
            </a:r>
            <a:r>
              <a:rPr sz="800" b="1" i="1" spc="50" dirty="0">
                <a:solidFill>
                  <a:srgbClr val="262626"/>
                </a:solidFill>
                <a:latin typeface="Arial"/>
                <a:cs typeface="Arial"/>
                <a:hlinkClick r:id="rId5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to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determine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more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accurately.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Consider using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this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estimator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if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-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have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-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more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complicated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situation,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such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as</a:t>
            </a: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if you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have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more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than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one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pension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annuity,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working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 spouse,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large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income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outside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pensions.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After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4P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takes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effect,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can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also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use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this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estimator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see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how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you're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having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withheld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compares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to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projected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total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tor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2020. lf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use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estimator,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don't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need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complete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any of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worksheets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4P.</a:t>
            </a:r>
            <a:endParaRPr sz="850">
              <a:latin typeface="Arial"/>
              <a:cs typeface="Arial"/>
            </a:endParaRPr>
          </a:p>
          <a:p>
            <a:pPr marL="16510" marR="93980" indent="107950">
              <a:lnSpc>
                <a:spcPts val="910"/>
              </a:lnSpc>
              <a:spcBef>
                <a:spcPts val="234"/>
              </a:spcBef>
            </a:pP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Note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that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if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have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too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little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withheld,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will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generally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owe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when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file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return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may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owe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penalty</a:t>
            </a:r>
            <a:endParaRPr sz="8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80903" y="1218928"/>
            <a:ext cx="3192145" cy="499237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3335" marR="67945" indent="635" algn="just">
              <a:lnSpc>
                <a:spcPct val="93100"/>
              </a:lnSpc>
              <a:spcBef>
                <a:spcPts val="170"/>
              </a:spcBef>
            </a:pP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unless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 make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timely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payments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1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estimated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tax.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lf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too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much 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taxis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withheld,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will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generally</a:t>
            </a:r>
            <a:r>
              <a:rPr sz="850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be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due a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refund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when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file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return.</a:t>
            </a:r>
            <a:endParaRPr sz="850">
              <a:latin typeface="Arial"/>
              <a:cs typeface="Arial"/>
            </a:endParaRPr>
          </a:p>
          <a:p>
            <a:pPr marL="14604" marR="5080" indent="-1905">
              <a:lnSpc>
                <a:spcPct val="94200"/>
              </a:lnSpc>
              <a:spcBef>
                <a:spcPts val="170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Filers</a:t>
            </a:r>
            <a:r>
              <a:rPr sz="850" b="1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with</a:t>
            </a:r>
            <a:r>
              <a:rPr sz="850" b="1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multiple pensions</a:t>
            </a:r>
            <a:r>
              <a:rPr sz="850" b="1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b="1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more</a:t>
            </a:r>
            <a:r>
              <a:rPr sz="850" b="1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than</a:t>
            </a:r>
            <a:r>
              <a:rPr sz="850" b="1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one</a:t>
            </a:r>
            <a:r>
              <a:rPr sz="850" b="1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income.</a:t>
            </a:r>
            <a:r>
              <a:rPr sz="850" b="1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lf</a:t>
            </a:r>
            <a:r>
              <a:rPr sz="850" spc="7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you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have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more than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one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source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íncome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subject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withholding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(such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as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more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than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one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pension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pension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job,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you're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married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filing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jointly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spouse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is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working),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read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ali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instructions,</a:t>
            </a:r>
            <a:r>
              <a:rPr sz="850" spc="10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including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instructions</a:t>
            </a:r>
            <a:r>
              <a:rPr sz="850" spc="11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Multiple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Pensions/More-Than-One-lncome</a:t>
            </a: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Worksheet,</a:t>
            </a:r>
            <a:r>
              <a:rPr sz="850" spc="1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before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beginning.</a:t>
            </a:r>
            <a:endParaRPr sz="850">
              <a:latin typeface="Arial"/>
              <a:cs typeface="Arial"/>
            </a:endParaRPr>
          </a:p>
          <a:p>
            <a:pPr marL="12700" marR="9525" indent="635">
              <a:lnSpc>
                <a:spcPct val="92100"/>
              </a:lnSpc>
              <a:spcBef>
                <a:spcPts val="165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Other</a:t>
            </a:r>
            <a:r>
              <a:rPr sz="850" b="1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income.</a:t>
            </a:r>
            <a:r>
              <a:rPr sz="850" b="1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lf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have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large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income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other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sources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not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subject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1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(such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as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interest,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dividends,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capital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gains),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consider</a:t>
            </a:r>
            <a:r>
              <a:rPr sz="850" spc="1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making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estimated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payments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using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1040-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ES,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Estimated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lndividuals.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Otherwise,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you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might</a:t>
            </a:r>
            <a:r>
              <a:rPr sz="850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owe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additional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tax.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See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Pub.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505,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11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and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Estimated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Tax,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more information.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Get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1040-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Pub.</a:t>
            </a:r>
            <a:r>
              <a:rPr sz="850" spc="1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505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at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i="1" dirty="0">
                <a:solidFill>
                  <a:srgbClr val="262626"/>
                </a:solidFill>
                <a:latin typeface="Arial"/>
                <a:cs typeface="Arial"/>
                <a:hlinkClick r:id="rId6"/>
              </a:rPr>
              <a:t>www.irs.gov/FormsPubs.</a:t>
            </a:r>
            <a:r>
              <a:rPr sz="850" i="1" spc="-30" dirty="0">
                <a:solidFill>
                  <a:srgbClr val="262626"/>
                </a:solidFill>
                <a:latin typeface="Arial"/>
                <a:cs typeface="Arial"/>
                <a:hlinkClick r:id="rId6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Or,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can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use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the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Deductions,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Adjustments,</a:t>
            </a:r>
            <a:r>
              <a:rPr sz="850" spc="1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Additional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lncome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Worksheet</a:t>
            </a:r>
            <a:r>
              <a:rPr sz="850" spc="1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on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page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5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estimator</a:t>
            </a:r>
            <a:r>
              <a:rPr sz="850" spc="11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at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i="1" dirty="0">
                <a:solidFill>
                  <a:srgbClr val="262626"/>
                </a:solidFill>
                <a:latin typeface="Arial"/>
                <a:cs typeface="Arial"/>
                <a:hlinkClick r:id="rId5"/>
              </a:rPr>
              <a:t>www.irs.gov/W4App</a:t>
            </a:r>
            <a:r>
              <a:rPr sz="850" i="1" spc="65" dirty="0">
                <a:solidFill>
                  <a:srgbClr val="262626"/>
                </a:solidFill>
                <a:latin typeface="Arial"/>
                <a:cs typeface="Arial"/>
                <a:hlinkClick r:id="rId5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make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sure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have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enough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withheld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payments.</a:t>
            </a:r>
            <a:r>
              <a:rPr sz="850" spc="1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lf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have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income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wages,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see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Pub</a:t>
            </a:r>
            <a:r>
              <a:rPr sz="850" dirty="0">
                <a:solidFill>
                  <a:srgbClr val="646464"/>
                </a:solidFill>
                <a:latin typeface="Arial"/>
                <a:cs typeface="Arial"/>
              </a:rPr>
              <a:t>.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505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use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 estimator</a:t>
            </a:r>
            <a:r>
              <a:rPr sz="850" spc="1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at </a:t>
            </a:r>
            <a:r>
              <a:rPr sz="850" i="1" dirty="0">
                <a:solidFill>
                  <a:srgbClr val="262626"/>
                </a:solidFill>
                <a:latin typeface="Arial"/>
                <a:cs typeface="Arial"/>
                <a:hlinkClick r:id="rId5"/>
              </a:rPr>
              <a:t>www.irs.gov/W4App</a:t>
            </a:r>
            <a:r>
              <a:rPr sz="850" i="1" spc="40" dirty="0">
                <a:solidFill>
                  <a:srgbClr val="262626"/>
                </a:solidFill>
                <a:latin typeface="Arial"/>
                <a:cs typeface="Arial"/>
                <a:hlinkClick r:id="rId5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1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find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out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if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should</a:t>
            </a:r>
            <a:r>
              <a:rPr sz="850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adjust</a:t>
            </a:r>
            <a:r>
              <a:rPr sz="850" spc="1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your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1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on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4P.</a:t>
            </a:r>
            <a:endParaRPr sz="850">
              <a:latin typeface="Arial"/>
              <a:cs typeface="Arial"/>
            </a:endParaRPr>
          </a:p>
          <a:p>
            <a:pPr marL="13970" marR="81915" indent="-1270">
              <a:lnSpc>
                <a:spcPct val="91100"/>
              </a:lnSpc>
              <a:spcBef>
                <a:spcPts val="175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Note:</a:t>
            </a:r>
            <a:r>
              <a:rPr sz="850" b="1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Social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security</a:t>
            </a:r>
            <a:r>
              <a:rPr sz="850" spc="1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railroad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retirement</a:t>
            </a:r>
            <a:r>
              <a:rPr sz="850" spc="1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payments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may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be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ineludible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income.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See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W-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4V,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Voluntary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Withholding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Request,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information</a:t>
            </a:r>
            <a:r>
              <a:rPr sz="850" spc="1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on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voluntary</a:t>
            </a:r>
            <a:r>
              <a:rPr sz="850" spc="1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11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these payments.</a:t>
            </a:r>
            <a:endParaRPr sz="85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315"/>
              </a:spcBef>
            </a:pPr>
            <a:r>
              <a:rPr sz="1100" b="1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1100" b="1" spc="2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1100" b="1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62626"/>
                </a:solidFill>
                <a:latin typeface="Arial"/>
                <a:cs typeface="Arial"/>
              </a:rPr>
              <a:t>Pensions</a:t>
            </a:r>
            <a:r>
              <a:rPr sz="1100" b="1" spc="1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1100" b="1" spc="1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262626"/>
                </a:solidFill>
                <a:latin typeface="Arial"/>
                <a:cs typeface="Arial"/>
              </a:rPr>
              <a:t>Annuities</a:t>
            </a:r>
            <a:endParaRPr sz="1100">
              <a:latin typeface="Arial"/>
              <a:cs typeface="Arial"/>
            </a:endParaRPr>
          </a:p>
          <a:p>
            <a:pPr marL="12700" marR="10160" indent="2540">
              <a:lnSpc>
                <a:spcPct val="91200"/>
              </a:lnSpc>
              <a:spcBef>
                <a:spcPts val="200"/>
              </a:spcBef>
            </a:pP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Generally,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federal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income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applies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taxable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part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payments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 made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pension,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profit-sharing,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stock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bonus, annuity,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 and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certain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deferred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compensation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plans;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individual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retirement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arrangements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900" b="1" spc="-80" dirty="0">
                <a:solidFill>
                  <a:srgbClr val="262626"/>
                </a:solidFill>
                <a:latin typeface="Arial"/>
                <a:cs typeface="Arial"/>
              </a:rPr>
              <a:t>(IRAs);</a:t>
            </a:r>
            <a:r>
              <a:rPr sz="900" b="1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commercial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annuities. The</a:t>
            </a: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method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rate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depend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on</a:t>
            </a:r>
            <a:r>
              <a:rPr sz="850" spc="-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(a)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kind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of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receive;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(b)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whether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payments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are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be</a:t>
            </a: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delivered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outside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United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States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its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possessions;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(e)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whether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the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recipient</a:t>
            </a:r>
            <a:r>
              <a:rPr sz="850" spc="-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is</a:t>
            </a:r>
            <a:r>
              <a:rPr sz="850" spc="-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-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nonresident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alien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individual,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-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nonresident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alien beneficiary,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ora</a:t>
            </a:r>
            <a:r>
              <a:rPr sz="850" spc="1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foreign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estate.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Qualified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distributions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a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designated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Roth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account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Roth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IRA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are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nontaxable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and,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therefore,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not subject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withholding.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See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page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3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special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rules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that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apply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payments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be</a:t>
            </a: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delivered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outside</a:t>
            </a:r>
            <a:r>
              <a:rPr sz="85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United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States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 and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payments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foreign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persons.</a:t>
            </a:r>
            <a:endParaRPr sz="8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49107" y="6358490"/>
            <a:ext cx="6639559" cy="140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dirty="0">
                <a:solidFill>
                  <a:srgbClr val="3B3B3B"/>
                </a:solidFill>
                <a:latin typeface="Arial"/>
                <a:cs typeface="Arial"/>
              </a:rPr>
              <a:t>---------------</a:t>
            </a:r>
            <a:r>
              <a:rPr sz="750" spc="210" dirty="0">
                <a:solidFill>
                  <a:srgbClr val="3B3B3B"/>
                </a:solidFill>
                <a:latin typeface="Arial"/>
                <a:cs typeface="Arial"/>
              </a:rPr>
              <a:t> 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Separate</a:t>
            </a:r>
            <a:r>
              <a:rPr sz="750" b="1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here</a:t>
            </a:r>
            <a:r>
              <a:rPr sz="750" b="1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750" b="1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glve</a:t>
            </a:r>
            <a:r>
              <a:rPr sz="750" b="1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spc="-10" dirty="0">
                <a:solidFill>
                  <a:srgbClr val="262626"/>
                </a:solidFill>
                <a:latin typeface="Arial"/>
                <a:cs typeface="Arial"/>
              </a:rPr>
              <a:t>Forrn</a:t>
            </a:r>
            <a:r>
              <a:rPr sz="750" b="1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W-4P</a:t>
            </a:r>
            <a:r>
              <a:rPr sz="750" b="1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to</a:t>
            </a:r>
            <a:r>
              <a:rPr sz="750" b="1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750" b="1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payer</a:t>
            </a:r>
            <a:r>
              <a:rPr sz="750" b="1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750" b="1" spc="1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750" b="1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pension</a:t>
            </a:r>
            <a:r>
              <a:rPr sz="750" b="1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750" b="1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spc="-10" dirty="0">
                <a:solidFill>
                  <a:srgbClr val="262626"/>
                </a:solidFill>
                <a:latin typeface="Arial"/>
                <a:cs typeface="Arial"/>
              </a:rPr>
              <a:t>annuity.</a:t>
            </a:r>
            <a:r>
              <a:rPr sz="750" b="1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Keep</a:t>
            </a:r>
            <a:r>
              <a:rPr sz="750" b="1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750" b="1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worksheet(s)</a:t>
            </a:r>
            <a:r>
              <a:rPr sz="750" b="1" spc="1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750" b="1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750" b="1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records.</a:t>
            </a:r>
            <a:r>
              <a:rPr sz="750" b="1" spc="240" dirty="0">
                <a:solidFill>
                  <a:srgbClr val="262626"/>
                </a:solidFill>
                <a:latin typeface="Arial"/>
                <a:cs typeface="Arial"/>
              </a:rPr>
              <a:t>  </a:t>
            </a:r>
            <a:r>
              <a:rPr sz="750" dirty="0">
                <a:solidFill>
                  <a:srgbClr val="3B3B3B"/>
                </a:solidFill>
                <a:latin typeface="Arial"/>
                <a:cs typeface="Arial"/>
              </a:rPr>
              <a:t>--------------</a:t>
            </a:r>
            <a:r>
              <a:rPr sz="750" spc="-50" dirty="0">
                <a:solidFill>
                  <a:srgbClr val="3B3B3B"/>
                </a:solidFill>
                <a:latin typeface="Arial"/>
                <a:cs typeface="Arial"/>
              </a:rPr>
              <a:t>-</a:t>
            </a:r>
            <a:endParaRPr sz="7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0868" y="6500140"/>
            <a:ext cx="1033780" cy="653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700" spc="3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2300" b="1" spc="-20" dirty="0">
                <a:solidFill>
                  <a:srgbClr val="262626"/>
                </a:solidFill>
                <a:latin typeface="Arial"/>
                <a:cs typeface="Arial"/>
              </a:rPr>
              <a:t>W•4P</a:t>
            </a:r>
            <a:endParaRPr sz="2300">
              <a:latin typeface="Arial"/>
              <a:cs typeface="Arial"/>
            </a:endParaRPr>
          </a:p>
          <a:p>
            <a:pPr marL="13970" marR="5080" indent="-1270">
              <a:lnSpc>
                <a:spcPts val="819"/>
              </a:lnSpc>
              <a:spcBef>
                <a:spcPts val="565"/>
              </a:spcBef>
            </a:pPr>
            <a:r>
              <a:rPr sz="700" spc="-30" dirty="0">
                <a:solidFill>
                  <a:srgbClr val="262626"/>
                </a:solidFill>
                <a:latin typeface="Arial"/>
                <a:cs typeface="Arial"/>
              </a:rPr>
              <a:t>Department</a:t>
            </a:r>
            <a:r>
              <a:rPr sz="70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700" spc="-25" dirty="0">
                <a:solidFill>
                  <a:srgbClr val="262626"/>
                </a:solidFill>
                <a:latin typeface="Arial"/>
                <a:cs typeface="Arial"/>
              </a:rPr>
              <a:t> the</a:t>
            </a:r>
            <a:r>
              <a:rPr sz="700" spc="-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spc="-35" dirty="0">
                <a:solidFill>
                  <a:srgbClr val="262626"/>
                </a:solidFill>
                <a:latin typeface="Arial"/>
                <a:cs typeface="Arial"/>
              </a:rPr>
              <a:t>Treasury</a:t>
            </a:r>
            <a:r>
              <a:rPr sz="70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spc="-25" dirty="0">
                <a:solidFill>
                  <a:srgbClr val="262626"/>
                </a:solidFill>
                <a:latin typeface="Arial"/>
                <a:cs typeface="Arial"/>
              </a:rPr>
              <a:t>lntemal</a:t>
            </a:r>
            <a:r>
              <a:rPr sz="7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spc="-45" dirty="0">
                <a:solidFill>
                  <a:srgbClr val="262626"/>
                </a:solidFill>
                <a:latin typeface="Arial"/>
                <a:cs typeface="Arial"/>
              </a:rPr>
              <a:t>Revenue</a:t>
            </a:r>
            <a:r>
              <a:rPr sz="7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62626"/>
                </a:solidFill>
                <a:latin typeface="Arial"/>
                <a:cs typeface="Arial"/>
              </a:rPr>
              <a:t>Service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29765" y="6524045"/>
            <a:ext cx="2264410" cy="440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1125">
              <a:lnSpc>
                <a:spcPct val="113500"/>
              </a:lnSpc>
              <a:spcBef>
                <a:spcPts val="100"/>
              </a:spcBef>
            </a:pPr>
            <a:r>
              <a:rPr sz="1200" b="1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1200" b="1" spc="3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62626"/>
                </a:solidFill>
                <a:latin typeface="Arial"/>
                <a:cs typeface="Arial"/>
              </a:rPr>
              <a:t>Certificate</a:t>
            </a:r>
            <a:r>
              <a:rPr sz="1200" b="1" spc="4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200" b="1" spc="-25" dirty="0">
                <a:solidFill>
                  <a:srgbClr val="262626"/>
                </a:solidFill>
                <a:latin typeface="Arial"/>
                <a:cs typeface="Arial"/>
              </a:rPr>
              <a:t>for </a:t>
            </a:r>
            <a:r>
              <a:rPr sz="1200" b="1" dirty="0">
                <a:solidFill>
                  <a:srgbClr val="262626"/>
                </a:solidFill>
                <a:latin typeface="Arial"/>
                <a:cs typeface="Arial"/>
              </a:rPr>
              <a:t>Pension</a:t>
            </a:r>
            <a:r>
              <a:rPr sz="1200" b="1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1200" b="1" spc="11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262626"/>
                </a:solidFill>
                <a:latin typeface="Arial"/>
                <a:cs typeface="Arial"/>
              </a:rPr>
              <a:t>Annuity</a:t>
            </a:r>
            <a:r>
              <a:rPr sz="1200" b="1" spc="1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262626"/>
                </a:solidFill>
                <a:latin typeface="Arial"/>
                <a:cs typeface="Arial"/>
              </a:rPr>
              <a:t>Payments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49159" y="6996294"/>
            <a:ext cx="319849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985" indent="-121920">
              <a:lnSpc>
                <a:spcPts val="1100"/>
              </a:lnSpc>
              <a:buSzPct val="206666"/>
              <a:buFont typeface="Arial"/>
              <a:buChar char="►"/>
              <a:tabLst>
                <a:tab pos="134620" algn="l"/>
              </a:tabLst>
            </a:pP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750" b="1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Privacy</a:t>
            </a:r>
            <a:r>
              <a:rPr sz="750" b="1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Act</a:t>
            </a:r>
            <a:r>
              <a:rPr sz="750" b="1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750" b="1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Paperwork</a:t>
            </a:r>
            <a:r>
              <a:rPr sz="750" b="1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Reduction</a:t>
            </a:r>
            <a:r>
              <a:rPr sz="750" b="1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Act</a:t>
            </a:r>
            <a:r>
              <a:rPr sz="750" b="1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Notice,</a:t>
            </a:r>
            <a:r>
              <a:rPr sz="750" b="1" spc="10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see</a:t>
            </a:r>
            <a:r>
              <a:rPr sz="750" b="1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page</a:t>
            </a:r>
            <a:r>
              <a:rPr sz="750" b="1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spc="-25" dirty="0">
                <a:solidFill>
                  <a:srgbClr val="262626"/>
                </a:solidFill>
                <a:latin typeface="Arial"/>
                <a:cs typeface="Arial"/>
              </a:rPr>
              <a:t>6.</a:t>
            </a:r>
            <a:endParaRPr sz="7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23444" y="6572108"/>
            <a:ext cx="820419" cy="140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62626"/>
                </a:solidFill>
                <a:latin typeface="Arial"/>
                <a:cs typeface="Arial"/>
              </a:rPr>
              <a:t>0MB</a:t>
            </a:r>
            <a:r>
              <a:rPr sz="70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262626"/>
                </a:solidFill>
                <a:latin typeface="Arial"/>
                <a:cs typeface="Arial"/>
              </a:rPr>
              <a:t>No.</a:t>
            </a:r>
            <a:r>
              <a:rPr sz="70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dirty="0">
                <a:solidFill>
                  <a:srgbClr val="262626"/>
                </a:solidFill>
                <a:latin typeface="Times New Roman"/>
                <a:cs typeface="Times New Roman"/>
              </a:rPr>
              <a:t>1545-</a:t>
            </a:r>
            <a:r>
              <a:rPr sz="750" spc="-20" dirty="0">
                <a:solidFill>
                  <a:srgbClr val="262626"/>
                </a:solidFill>
                <a:latin typeface="Times New Roman"/>
                <a:cs typeface="Times New Roman"/>
              </a:rPr>
              <a:t>0074</a:t>
            </a:r>
            <a:endParaRPr sz="7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54813" y="7166681"/>
            <a:ext cx="145986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first </a:t>
            </a: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name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middle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3B3B3B"/>
                </a:solidFill>
                <a:latin typeface="Arial"/>
                <a:cs typeface="Arial"/>
              </a:rPr>
              <a:t>lnitial</a:t>
            </a:r>
            <a:endParaRPr sz="8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643130" y="6963234"/>
            <a:ext cx="640715" cy="399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2720" algn="l"/>
              </a:tabLst>
            </a:pPr>
            <a:r>
              <a:rPr sz="2450" spc="-680" dirty="0">
                <a:solidFill>
                  <a:srgbClr val="262626"/>
                </a:solidFill>
                <a:latin typeface="Arial"/>
                <a:cs typeface="Arial"/>
              </a:rPr>
              <a:t>I</a:t>
            </a:r>
            <a:r>
              <a:rPr sz="2450" dirty="0">
                <a:solidFill>
                  <a:srgbClr val="262626"/>
                </a:solidFill>
                <a:latin typeface="Arial"/>
                <a:cs typeface="Arial"/>
              </a:rPr>
              <a:t>	</a:t>
            </a: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Last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name</a:t>
            </a:r>
            <a:endParaRPr sz="8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616771" y="7176344"/>
            <a:ext cx="1328420" cy="140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750" b="1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social security</a:t>
            </a:r>
            <a:r>
              <a:rPr sz="750" b="1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spc="-10" dirty="0">
                <a:solidFill>
                  <a:srgbClr val="262626"/>
                </a:solidFill>
                <a:latin typeface="Arial"/>
                <a:cs typeface="Arial"/>
              </a:rPr>
              <a:t>number</a:t>
            </a:r>
            <a:endParaRPr sz="7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611223" y="7447436"/>
            <a:ext cx="133413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Claim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identification</a:t>
            </a:r>
            <a:r>
              <a:rPr sz="850" spc="-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number</a:t>
            </a:r>
            <a:endParaRPr sz="8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613086" y="7554245"/>
            <a:ext cx="113093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(if </a:t>
            </a:r>
            <a:r>
              <a:rPr sz="850" spc="-60" dirty="0">
                <a:solidFill>
                  <a:srgbClr val="262626"/>
                </a:solidFill>
                <a:latin typeface="Arial"/>
                <a:cs typeface="Arial"/>
              </a:rPr>
              <a:t>any)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pension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endParaRPr sz="8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58245" y="7749113"/>
            <a:ext cx="4893945" cy="0"/>
          </a:xfrm>
          <a:custGeom>
            <a:avLst/>
            <a:gdLst/>
            <a:ahLst/>
            <a:cxnLst/>
            <a:rect l="l" t="t" r="r" b="b"/>
            <a:pathLst>
              <a:path w="4893945">
                <a:moveTo>
                  <a:pt x="0" y="0"/>
                </a:moveTo>
                <a:lnTo>
                  <a:pt x="4893863" y="0"/>
                </a:lnTo>
              </a:path>
            </a:pathLst>
          </a:custGeom>
          <a:ln w="11765">
            <a:solidFill>
              <a:srgbClr val="252525"/>
            </a:solidFill>
            <a:prstDash val="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439408" y="7613245"/>
            <a:ext cx="902335" cy="216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50" spc="50" dirty="0">
                <a:solidFill>
                  <a:srgbClr val="262626"/>
                </a:solidFill>
                <a:latin typeface="Times New Roman"/>
                <a:cs typeface="Times New Roman"/>
              </a:rPr>
              <a:t>1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annuity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contract</a:t>
            </a:r>
            <a:endParaRPr sz="8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2764" y="7743450"/>
            <a:ext cx="146812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City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town,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state,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55" dirty="0">
                <a:solidFill>
                  <a:srgbClr val="262626"/>
                </a:solidFill>
                <a:latin typeface="Arial"/>
                <a:cs typeface="Arial"/>
              </a:rPr>
              <a:t>ZIP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code</a:t>
            </a:r>
            <a:endParaRPr sz="8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49412" y="7450487"/>
            <a:ext cx="213804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Home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address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50" dirty="0">
                <a:solidFill>
                  <a:srgbClr val="262626"/>
                </a:solidFill>
                <a:latin typeface="Arial"/>
                <a:cs typeface="Arial"/>
              </a:rPr>
              <a:t>(number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street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rural</a:t>
            </a:r>
            <a:r>
              <a:rPr sz="85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rauta)</a:t>
            </a:r>
            <a:endParaRPr sz="8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53088" y="8039464"/>
            <a:ext cx="211518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Complete</a:t>
            </a:r>
            <a:r>
              <a:rPr sz="850" b="1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b="1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following</a:t>
            </a:r>
            <a:r>
              <a:rPr sz="850" b="1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applicable</a:t>
            </a:r>
            <a:r>
              <a:rPr sz="850" b="1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spc="-10" dirty="0">
                <a:solidFill>
                  <a:srgbClr val="262626"/>
                </a:solidFill>
                <a:latin typeface="Arial"/>
                <a:cs typeface="Arial"/>
              </a:rPr>
              <a:t>lines.</a:t>
            </a:r>
            <a:endParaRPr sz="8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80156" y="8067947"/>
            <a:ext cx="6583680" cy="307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1</a:t>
            </a:r>
            <a:r>
              <a:rPr sz="850" b="1" spc="210" dirty="0">
                <a:solidFill>
                  <a:srgbClr val="262626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Check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here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if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do</a:t>
            </a:r>
            <a:r>
              <a:rPr sz="850" b="1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not</a:t>
            </a:r>
            <a:r>
              <a:rPr sz="850" b="1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want</a:t>
            </a:r>
            <a:r>
              <a:rPr sz="850" b="1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any</a:t>
            </a:r>
            <a:r>
              <a:rPr sz="850" b="1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federal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income</a:t>
            </a:r>
            <a:r>
              <a:rPr sz="850" spc="6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tax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withheld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pension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annuity.</a:t>
            </a:r>
            <a:r>
              <a:rPr sz="850" spc="1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(Don't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complete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line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2</a:t>
            </a:r>
            <a:r>
              <a:rPr sz="850" spc="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6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25" dirty="0">
                <a:solidFill>
                  <a:srgbClr val="262626"/>
                </a:solidFill>
                <a:latin typeface="Arial"/>
                <a:cs typeface="Arial"/>
              </a:rPr>
              <a:t>3.)</a:t>
            </a:r>
            <a:r>
              <a:rPr sz="1850" spc="-225" dirty="0">
                <a:solidFill>
                  <a:srgbClr val="262626"/>
                </a:solidFill>
                <a:latin typeface="Arial"/>
                <a:cs typeface="Arial"/>
              </a:rPr>
              <a:t>►</a:t>
            </a:r>
            <a:r>
              <a:rPr sz="1850" spc="3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300" spc="-50" dirty="0">
                <a:solidFill>
                  <a:srgbClr val="262626"/>
                </a:solidFill>
                <a:latin typeface="Times New Roman"/>
                <a:cs typeface="Times New Roman"/>
              </a:rPr>
              <a:t>D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79889" y="8353789"/>
            <a:ext cx="588708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2</a:t>
            </a:r>
            <a:r>
              <a:rPr sz="850" b="1" spc="155" dirty="0">
                <a:solidFill>
                  <a:srgbClr val="262626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Total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number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allowances</a:t>
            </a:r>
            <a:r>
              <a:rPr sz="850" spc="9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and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marital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status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you're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claimíng</a:t>
            </a:r>
            <a:r>
              <a:rPr sz="850" spc="6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withholding</a:t>
            </a:r>
            <a:r>
              <a:rPr sz="850" spc="9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each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periodic</a:t>
            </a:r>
            <a:r>
              <a:rPr sz="850" b="1" spc="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pension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annuity</a:t>
            </a:r>
            <a:endParaRPr sz="8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28095" y="8488064"/>
            <a:ext cx="42271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payment.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(You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may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also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designate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additional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dollar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</a:t>
            </a:r>
            <a:r>
              <a:rPr sz="850" spc="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on</a:t>
            </a:r>
            <a:r>
              <a:rPr sz="850" spc="-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line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3.)</a:t>
            </a:r>
            <a:r>
              <a:rPr sz="850" spc="3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.</a:t>
            </a:r>
            <a:r>
              <a:rPr sz="850" spc="235" dirty="0">
                <a:solidFill>
                  <a:srgbClr val="262626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.</a:t>
            </a:r>
            <a:r>
              <a:rPr sz="850" spc="240" dirty="0">
                <a:solidFill>
                  <a:srgbClr val="262626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.</a:t>
            </a:r>
            <a:r>
              <a:rPr sz="850" spc="240" dirty="0">
                <a:solidFill>
                  <a:srgbClr val="262626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.</a:t>
            </a:r>
            <a:r>
              <a:rPr sz="850" spc="29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850" spc="-50" dirty="0">
                <a:solidFill>
                  <a:srgbClr val="646464"/>
                </a:solidFill>
                <a:latin typeface="Arial"/>
                <a:cs typeface="Arial"/>
              </a:rPr>
              <a:t>•</a:t>
            </a:r>
            <a:endParaRPr sz="8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096974" y="8367267"/>
            <a:ext cx="21437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30425" algn="l"/>
              </a:tabLst>
            </a:pP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.</a:t>
            </a:r>
            <a:r>
              <a:rPr sz="850" spc="245" dirty="0">
                <a:solidFill>
                  <a:srgbClr val="3B3B3B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.</a:t>
            </a:r>
            <a:r>
              <a:rPr sz="850" spc="235" dirty="0">
                <a:solidFill>
                  <a:srgbClr val="3B3B3B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.</a:t>
            </a:r>
            <a:r>
              <a:rPr sz="850" spc="245" dirty="0">
                <a:solidFill>
                  <a:srgbClr val="262626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.</a:t>
            </a:r>
            <a:r>
              <a:rPr sz="850" spc="245" dirty="0">
                <a:solidFill>
                  <a:srgbClr val="262626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.</a:t>
            </a:r>
            <a:r>
              <a:rPr sz="850" spc="245" dirty="0">
                <a:solidFill>
                  <a:srgbClr val="3B3B3B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.</a:t>
            </a:r>
            <a:r>
              <a:rPr sz="850" spc="245" dirty="0">
                <a:solidFill>
                  <a:srgbClr val="3B3B3B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.</a:t>
            </a:r>
            <a:r>
              <a:rPr sz="850" spc="235" dirty="0">
                <a:solidFill>
                  <a:srgbClr val="3B3B3B"/>
                </a:solidFill>
                <a:latin typeface="Arial"/>
                <a:cs typeface="Arial"/>
              </a:rPr>
              <a:t>  </a:t>
            </a:r>
            <a:r>
              <a:rPr sz="850" dirty="0">
                <a:solidFill>
                  <a:srgbClr val="3B3B3B"/>
                </a:solidFill>
                <a:latin typeface="Arial"/>
                <a:cs typeface="Arial"/>
              </a:rPr>
              <a:t>.</a:t>
            </a:r>
            <a:r>
              <a:rPr sz="850" spc="260" dirty="0">
                <a:solidFill>
                  <a:srgbClr val="3B3B3B"/>
                </a:solidFill>
                <a:latin typeface="Arial"/>
                <a:cs typeface="Arial"/>
              </a:rPr>
              <a:t>  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.</a:t>
            </a:r>
            <a:r>
              <a:rPr sz="850" spc="-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800" spc="-875" dirty="0">
                <a:solidFill>
                  <a:srgbClr val="262626"/>
                </a:solidFill>
                <a:latin typeface="Arial"/>
                <a:cs typeface="Arial"/>
              </a:rPr>
              <a:t>►</a:t>
            </a:r>
            <a:r>
              <a:rPr sz="1800" spc="20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800" u="sng" dirty="0">
                <a:solidFill>
                  <a:srgbClr val="262626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27554" y="8586989"/>
            <a:ext cx="447230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98600" algn="l"/>
                <a:tab pos="2200275" algn="l"/>
              </a:tabLst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Marital</a:t>
            </a:r>
            <a:r>
              <a:rPr sz="850" b="1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status:</a:t>
            </a:r>
            <a:r>
              <a:rPr sz="850" b="1" spc="245" dirty="0">
                <a:solidFill>
                  <a:srgbClr val="262626"/>
                </a:solidFill>
                <a:latin typeface="Arial"/>
                <a:cs typeface="Arial"/>
              </a:rPr>
              <a:t>  </a:t>
            </a:r>
            <a:r>
              <a:rPr sz="120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200" spc="14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Single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	</a:t>
            </a:r>
            <a:r>
              <a:rPr sz="120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200" spc="105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Married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	</a:t>
            </a:r>
            <a:r>
              <a:rPr sz="1200" dirty="0">
                <a:solidFill>
                  <a:srgbClr val="262626"/>
                </a:solidFill>
                <a:latin typeface="Times New Roman"/>
                <a:cs typeface="Times New Roman"/>
              </a:rPr>
              <a:t>O</a:t>
            </a:r>
            <a:r>
              <a:rPr sz="1200" spc="180" dirty="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Married,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but</a:t>
            </a:r>
            <a:r>
              <a:rPr sz="850" spc="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withhold</a:t>
            </a:r>
            <a:r>
              <a:rPr sz="850" spc="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at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higher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Single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rate.</a:t>
            </a:r>
            <a:endParaRPr sz="8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78483" y="8777975"/>
            <a:ext cx="57130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b="1" dirty="0">
                <a:solidFill>
                  <a:srgbClr val="262626"/>
                </a:solidFill>
                <a:latin typeface="Arial"/>
                <a:cs typeface="Arial"/>
              </a:rPr>
              <a:t>3</a:t>
            </a:r>
            <a:r>
              <a:rPr sz="850" b="1" spc="4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Additional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amount,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if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any,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you want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withheld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from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each pension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or</a:t>
            </a:r>
            <a:r>
              <a:rPr sz="850" spc="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annuity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payment.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b="1" spc="-10" dirty="0">
                <a:solidFill>
                  <a:srgbClr val="262626"/>
                </a:solidFill>
                <a:latin typeface="Arial"/>
                <a:cs typeface="Arial"/>
              </a:rPr>
              <a:t>(Note:</a:t>
            </a:r>
            <a:r>
              <a:rPr sz="850" b="1" spc="-5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periodic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payments,</a:t>
            </a:r>
            <a:endParaRPr sz="8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27395" y="8912249"/>
            <a:ext cx="487299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u="heavy" dirty="0">
                <a:solidFill>
                  <a:srgbClr val="262626"/>
                </a:solidFill>
                <a:uFill>
                  <a:solidFill>
                    <a:srgbClr val="262626"/>
                  </a:solidFill>
                </a:uFill>
                <a:latin typeface="Arial"/>
                <a:cs typeface="Arial"/>
              </a:rPr>
              <a:t>you</a:t>
            </a:r>
            <a:r>
              <a:rPr sz="85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can't</a:t>
            </a:r>
            <a:r>
              <a:rPr sz="850" spc="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enteran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amount</a:t>
            </a:r>
            <a:r>
              <a:rPr sz="850" spc="1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here</a:t>
            </a:r>
            <a:r>
              <a:rPr sz="850" spc="4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without</a:t>
            </a:r>
            <a:r>
              <a:rPr sz="850" spc="2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entering</a:t>
            </a:r>
            <a:r>
              <a:rPr sz="850" spc="5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the</a:t>
            </a:r>
            <a:r>
              <a:rPr sz="850" spc="-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number</a:t>
            </a:r>
            <a:r>
              <a:rPr sz="850" spc="1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u="heavy" dirty="0">
                <a:solidFill>
                  <a:srgbClr val="262626"/>
                </a:solidFill>
                <a:uFill>
                  <a:solidFill>
                    <a:srgbClr val="262626"/>
                  </a:solidFill>
                </a:uFill>
                <a:latin typeface="Arial"/>
                <a:cs typeface="Arial"/>
              </a:rPr>
              <a:t>(including</a:t>
            </a:r>
            <a:r>
              <a:rPr sz="850" spc="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0" dirty="0">
                <a:solidFill>
                  <a:srgbClr val="262626"/>
                </a:solidFill>
                <a:latin typeface="Arial"/>
                <a:cs typeface="Arial"/>
              </a:rPr>
              <a:t>zero)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850" spc="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allowances</a:t>
            </a:r>
            <a:r>
              <a:rPr sz="850" spc="8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on</a:t>
            </a:r>
            <a:r>
              <a:rPr sz="850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dirty="0">
                <a:solidFill>
                  <a:srgbClr val="262626"/>
                </a:solidFill>
                <a:latin typeface="Arial"/>
                <a:cs typeface="Arial"/>
              </a:rPr>
              <a:t>line</a:t>
            </a:r>
            <a:r>
              <a:rPr sz="85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25" dirty="0">
                <a:solidFill>
                  <a:srgbClr val="262626"/>
                </a:solidFill>
                <a:latin typeface="Arial"/>
                <a:cs typeface="Arial"/>
              </a:rPr>
              <a:t>2.)</a:t>
            </a:r>
            <a:endParaRPr sz="8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119656" y="8791453"/>
            <a:ext cx="2914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spc="-645" dirty="0">
                <a:solidFill>
                  <a:srgbClr val="262626"/>
                </a:solidFill>
                <a:latin typeface="Arial"/>
                <a:cs typeface="Arial"/>
              </a:rPr>
              <a:t>.</a:t>
            </a:r>
            <a:r>
              <a:rPr sz="1800" spc="-645" dirty="0">
                <a:solidFill>
                  <a:srgbClr val="262626"/>
                </a:solidFill>
                <a:latin typeface="Arial"/>
                <a:cs typeface="Arial"/>
              </a:rPr>
              <a:t>►</a:t>
            </a:r>
            <a:r>
              <a:rPr sz="1800" spc="204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850" spc="-180" dirty="0">
                <a:solidFill>
                  <a:srgbClr val="262626"/>
                </a:solidFill>
                <a:latin typeface="Arial"/>
                <a:cs typeface="Arial"/>
              </a:rPr>
              <a:t>$</a:t>
            </a:r>
            <a:endParaRPr sz="8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563104" y="8632256"/>
            <a:ext cx="593090" cy="2298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3175">
              <a:lnSpc>
                <a:spcPts val="770"/>
              </a:lnSpc>
              <a:spcBef>
                <a:spcPts val="185"/>
              </a:spcBef>
            </a:pPr>
            <a:r>
              <a:rPr sz="700" spc="-30" dirty="0">
                <a:solidFill>
                  <a:srgbClr val="3B3B3B"/>
                </a:solidFill>
                <a:latin typeface="Arial"/>
                <a:cs typeface="Arial"/>
              </a:rPr>
              <a:t>(Enter</a:t>
            </a:r>
            <a:r>
              <a:rPr sz="70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62626"/>
                </a:solidFill>
                <a:latin typeface="Arial"/>
                <a:cs typeface="Arial"/>
              </a:rPr>
              <a:t>number</a:t>
            </a:r>
            <a:r>
              <a:rPr sz="700" spc="50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262626"/>
                </a:solidFill>
                <a:latin typeface="Arial"/>
                <a:cs typeface="Arial"/>
              </a:rPr>
              <a:t>of</a:t>
            </a:r>
            <a:r>
              <a:rPr sz="700" spc="-2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spc="-25" dirty="0">
                <a:solidFill>
                  <a:srgbClr val="262626"/>
                </a:solidFill>
                <a:latin typeface="Arial"/>
                <a:cs typeface="Arial"/>
              </a:rPr>
              <a:t>allowances.)</a:t>
            </a:r>
            <a:endParaRPr sz="7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58313" y="9115950"/>
            <a:ext cx="8108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" b="1" dirty="0">
                <a:solidFill>
                  <a:srgbClr val="262626"/>
                </a:solidFill>
                <a:latin typeface="Arial"/>
                <a:cs typeface="Arial"/>
              </a:rPr>
              <a:t>Your</a:t>
            </a:r>
            <a:r>
              <a:rPr sz="750" b="1" spc="-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50" b="1" spc="-70" dirty="0">
                <a:solidFill>
                  <a:srgbClr val="262626"/>
                </a:solidFill>
                <a:latin typeface="Arial"/>
                <a:cs typeface="Arial"/>
              </a:rPr>
              <a:t>signature</a:t>
            </a:r>
            <a:r>
              <a:rPr sz="1600" spc="-70" dirty="0">
                <a:solidFill>
                  <a:srgbClr val="262626"/>
                </a:solidFill>
                <a:latin typeface="Arial"/>
                <a:cs typeface="Arial"/>
              </a:rPr>
              <a:t>►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861269" y="9125360"/>
            <a:ext cx="464184" cy="262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solidFill>
                  <a:srgbClr val="262626"/>
                </a:solidFill>
                <a:latin typeface="Arial"/>
                <a:cs typeface="Arial"/>
              </a:rPr>
              <a:t>Date</a:t>
            </a:r>
            <a:r>
              <a:rPr sz="1550" spc="-10" dirty="0">
                <a:solidFill>
                  <a:srgbClr val="262626"/>
                </a:solidFill>
                <a:latin typeface="Arial"/>
                <a:cs typeface="Arial"/>
              </a:rPr>
              <a:t>►</a:t>
            </a:r>
            <a:endParaRPr sz="15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96684" y="9389077"/>
            <a:ext cx="658495" cy="13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62626"/>
                </a:solidFill>
                <a:latin typeface="Arial"/>
                <a:cs typeface="Arial"/>
              </a:rPr>
              <a:t>Cal.</a:t>
            </a:r>
            <a:r>
              <a:rPr sz="70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dirty="0">
                <a:solidFill>
                  <a:srgbClr val="262626"/>
                </a:solidFill>
                <a:latin typeface="Arial"/>
                <a:cs typeface="Arial"/>
              </a:rPr>
              <a:t>No.</a:t>
            </a:r>
            <a:r>
              <a:rPr sz="700" spc="-4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262626"/>
                </a:solidFill>
                <a:latin typeface="Arial"/>
                <a:cs typeface="Arial"/>
              </a:rPr>
              <a:t>10225T</a:t>
            </a:r>
            <a:endParaRPr sz="7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348100" y="9341775"/>
            <a:ext cx="82867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r>
              <a:rPr sz="700" spc="-3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62626"/>
                </a:solidFill>
                <a:latin typeface="Arial"/>
                <a:cs typeface="Arial"/>
              </a:rPr>
              <a:t>W-4P</a:t>
            </a:r>
            <a:r>
              <a:rPr sz="1000" b="1" spc="-13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700" spc="-10" dirty="0">
                <a:solidFill>
                  <a:srgbClr val="3B3B3B"/>
                </a:solidFill>
                <a:latin typeface="Arial"/>
                <a:cs typeface="Arial"/>
              </a:rPr>
              <a:t>(2020)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77562" y="468509"/>
            <a:ext cx="1231265" cy="182245"/>
          </a:xfrm>
          <a:prstGeom prst="rect">
            <a:avLst/>
          </a:prstGeom>
          <a:solidFill>
            <a:srgbClr val="5093CF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r>
              <a:rPr sz="1050" spc="-130" dirty="0">
                <a:solidFill>
                  <a:srgbClr val="BADBF4"/>
                </a:solidFill>
                <a:latin typeface="Arial"/>
                <a:cs typeface="Arial"/>
              </a:rPr>
              <a:t>PENSIONER</a:t>
            </a:r>
            <a:r>
              <a:rPr sz="1050" spc="130" dirty="0">
                <a:solidFill>
                  <a:srgbClr val="BADBF4"/>
                </a:solidFill>
                <a:latin typeface="Arial"/>
                <a:cs typeface="Arial"/>
              </a:rPr>
              <a:t> </a:t>
            </a:r>
            <a:r>
              <a:rPr sz="1050" spc="-135" dirty="0">
                <a:solidFill>
                  <a:srgbClr val="BADBF4"/>
                </a:solidFill>
                <a:latin typeface="Arial"/>
                <a:cs typeface="Arial"/>
              </a:rPr>
              <a:t>PACKAGE</a:t>
            </a:r>
            <a:endParaRPr sz="10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08154" y="4147792"/>
            <a:ext cx="2981960" cy="680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065" algn="ctr">
              <a:lnSpc>
                <a:spcPct val="100000"/>
              </a:lnSpc>
              <a:spcBef>
                <a:spcPts val="100"/>
              </a:spcBef>
            </a:pPr>
            <a:r>
              <a:rPr sz="1600" b="1" spc="-10" dirty="0">
                <a:solidFill>
                  <a:srgbClr val="262626"/>
                </a:solidFill>
                <a:latin typeface="Arial"/>
                <a:cs typeface="Arial"/>
              </a:rPr>
              <a:t>FORM#2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250"/>
              </a:spcBef>
            </a:pPr>
            <a:r>
              <a:rPr sz="1650" b="1" spc="-35" dirty="0">
                <a:solidFill>
                  <a:srgbClr val="262626"/>
                </a:solidFill>
                <a:latin typeface="Arial"/>
                <a:cs typeface="Arial"/>
              </a:rPr>
              <a:t>Automatic</a:t>
            </a:r>
            <a:r>
              <a:rPr sz="1650" b="1" spc="-8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650" b="1" spc="-20" dirty="0">
                <a:solidFill>
                  <a:srgbClr val="262626"/>
                </a:solidFill>
                <a:latin typeface="Arial"/>
                <a:cs typeface="Arial"/>
              </a:rPr>
              <a:t>Direct</a:t>
            </a:r>
            <a:r>
              <a:rPr sz="1650" b="1" spc="-75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650" b="1" spc="-35" dirty="0">
                <a:solidFill>
                  <a:srgbClr val="262626"/>
                </a:solidFill>
                <a:latin typeface="Arial"/>
                <a:cs typeface="Arial"/>
              </a:rPr>
              <a:t>Deposit</a:t>
            </a:r>
            <a:r>
              <a:rPr sz="1650" b="1" spc="-70" dirty="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sz="1650" b="1" spc="-20" dirty="0">
                <a:solidFill>
                  <a:srgbClr val="262626"/>
                </a:solidFill>
                <a:latin typeface="Arial"/>
                <a:cs typeface="Arial"/>
              </a:rPr>
              <a:t>Form</a:t>
            </a:r>
            <a:endParaRPr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8045" y="2813677"/>
            <a:ext cx="5934607" cy="8544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5834" y="6024059"/>
            <a:ext cx="5934607" cy="8544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913132" y="823733"/>
            <a:ext cx="5955665" cy="17824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696720" marR="1700530" algn="ctr">
              <a:lnSpc>
                <a:spcPct val="115300"/>
              </a:lnSpc>
              <a:spcBef>
                <a:spcPts val="110"/>
              </a:spcBef>
            </a:pPr>
            <a:r>
              <a:rPr sz="1450" b="1" spc="-60" dirty="0">
                <a:solidFill>
                  <a:srgbClr val="363636"/>
                </a:solidFill>
                <a:latin typeface="Arial"/>
                <a:cs typeface="Arial"/>
              </a:rPr>
              <a:t>AUTHORIZATION</a:t>
            </a:r>
            <a:r>
              <a:rPr sz="1450" b="1" spc="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450" b="1" spc="-105" dirty="0">
                <a:solidFill>
                  <a:srgbClr val="363636"/>
                </a:solidFill>
                <a:latin typeface="Arial"/>
                <a:cs typeface="Arial"/>
              </a:rPr>
              <a:t>AGREEMENT </a:t>
            </a:r>
            <a:r>
              <a:rPr sz="1450" b="1" spc="-135" dirty="0">
                <a:solidFill>
                  <a:srgbClr val="363636"/>
                </a:solidFill>
                <a:latin typeface="Arial"/>
                <a:cs typeface="Arial"/>
              </a:rPr>
              <a:t>FOR</a:t>
            </a:r>
            <a:r>
              <a:rPr sz="1450" b="1" spc="-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450" b="1" spc="-50" dirty="0">
                <a:solidFill>
                  <a:srgbClr val="363636"/>
                </a:solidFill>
                <a:latin typeface="Arial"/>
                <a:cs typeface="Arial"/>
              </a:rPr>
              <a:t>AUTOMATIC</a:t>
            </a:r>
            <a:r>
              <a:rPr sz="1450" b="1" spc="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rgbClr val="363636"/>
                </a:solidFill>
                <a:latin typeface="Arial"/>
                <a:cs typeface="Arial"/>
              </a:rPr>
              <a:t>DEPOSITS </a:t>
            </a:r>
            <a:r>
              <a:rPr sz="1450" b="1" spc="-90" dirty="0">
                <a:solidFill>
                  <a:srgbClr val="363636"/>
                </a:solidFill>
                <a:latin typeface="Arial"/>
                <a:cs typeface="Arial"/>
              </a:rPr>
              <a:t>(ACH</a:t>
            </a:r>
            <a:r>
              <a:rPr sz="1450" b="1" spc="-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450" b="1" spc="-10" dirty="0">
                <a:solidFill>
                  <a:srgbClr val="363636"/>
                </a:solidFill>
                <a:latin typeface="Arial"/>
                <a:cs typeface="Arial"/>
              </a:rPr>
              <a:t>CREDITS)</a:t>
            </a:r>
            <a:endParaRPr sz="14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Arial"/>
              <a:cs typeface="Arial"/>
            </a:endParaRPr>
          </a:p>
          <a:p>
            <a:pPr marL="12065" marR="5080" algn="ctr">
              <a:lnSpc>
                <a:spcPct val="117000"/>
              </a:lnSpc>
              <a:tabLst>
                <a:tab pos="3113405" algn="l"/>
                <a:tab pos="3328670" algn="l"/>
                <a:tab pos="4110354" algn="l"/>
                <a:tab pos="4333875" algn="l"/>
              </a:tabLst>
            </a:pPr>
            <a:r>
              <a:rPr sz="1050" spc="-245" dirty="0">
                <a:solidFill>
                  <a:srgbClr val="363636"/>
                </a:solidFill>
                <a:latin typeface="Arial"/>
                <a:cs typeface="Arial"/>
              </a:rPr>
              <a:t>1</a:t>
            </a:r>
            <a:r>
              <a:rPr sz="1050" spc="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hereby</a:t>
            </a:r>
            <a:r>
              <a:rPr sz="1050" spc="1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authorize</a:t>
            </a:r>
            <a:r>
              <a:rPr sz="1050" spc="17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Frost</a:t>
            </a:r>
            <a:r>
              <a:rPr sz="1050" spc="1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Bank,</a:t>
            </a:r>
            <a:r>
              <a:rPr sz="1050" spc="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050" spc="37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initiate</a:t>
            </a:r>
            <a:r>
              <a:rPr sz="1050" spc="10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credit</a:t>
            </a:r>
            <a:r>
              <a:rPr sz="1050" spc="15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entries</a:t>
            </a:r>
            <a:r>
              <a:rPr sz="1050" spc="10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and</a:t>
            </a:r>
            <a:r>
              <a:rPr sz="1050" spc="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050" spc="3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initiate,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if</a:t>
            </a:r>
            <a:r>
              <a:rPr sz="1050" spc="2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necessary,</a:t>
            </a:r>
            <a:r>
              <a:rPr sz="1050" spc="1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debit</a:t>
            </a:r>
            <a:r>
              <a:rPr sz="1050" spc="1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entries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and</a:t>
            </a:r>
            <a:r>
              <a:rPr sz="1050" spc="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adjustments</a:t>
            </a:r>
            <a:r>
              <a:rPr sz="1050" spc="1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for</a:t>
            </a:r>
            <a:r>
              <a:rPr sz="1050" spc="29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any</a:t>
            </a:r>
            <a:r>
              <a:rPr sz="1050" spc="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entries</a:t>
            </a:r>
            <a:r>
              <a:rPr sz="1050" spc="1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in</a:t>
            </a:r>
            <a:r>
              <a:rPr sz="1050" spc="1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error</a:t>
            </a:r>
            <a:r>
              <a:rPr sz="1050" spc="1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050" spc="19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70" dirty="0">
                <a:solidFill>
                  <a:srgbClr val="363636"/>
                </a:solidFill>
                <a:latin typeface="Arial"/>
                <a:cs typeface="Arial"/>
              </a:rPr>
              <a:t>my</a:t>
            </a:r>
            <a:r>
              <a:rPr sz="1050" spc="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	Checking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	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Savings</a:t>
            </a:r>
            <a:r>
              <a:rPr sz="1050" spc="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account</a:t>
            </a:r>
            <a:r>
              <a:rPr sz="1050" spc="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(select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one)</a:t>
            </a:r>
            <a:r>
              <a:rPr sz="1050" spc="9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indicated</a:t>
            </a:r>
            <a:r>
              <a:rPr sz="1050" spc="1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below</a:t>
            </a:r>
            <a:r>
              <a:rPr sz="1050" spc="1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and</a:t>
            </a:r>
            <a:r>
              <a:rPr sz="1050" spc="10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050" spc="27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depository</a:t>
            </a:r>
            <a:r>
              <a:rPr sz="1050" spc="19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named</a:t>
            </a:r>
            <a:r>
              <a:rPr sz="1050" spc="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below,</a:t>
            </a:r>
            <a:r>
              <a:rPr sz="1050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hereinafter</a:t>
            </a:r>
            <a:r>
              <a:rPr sz="1050" spc="254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called</a:t>
            </a:r>
            <a:r>
              <a:rPr sz="1050" spc="1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Depository,</a:t>
            </a:r>
            <a:r>
              <a:rPr sz="1050" spc="1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050" spc="3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credit 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and/or</a:t>
            </a:r>
            <a:r>
              <a:rPr sz="1050" spc="114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debit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050" spc="114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same</a:t>
            </a:r>
            <a:r>
              <a:rPr sz="1050" spc="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such</a:t>
            </a:r>
            <a:r>
              <a:rPr sz="1050" spc="8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account.</a:t>
            </a:r>
            <a:endParaRPr sz="10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0424" y="3164637"/>
            <a:ext cx="5928360" cy="2676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830" algn="ctr">
              <a:lnSpc>
                <a:spcPct val="100000"/>
              </a:lnSpc>
              <a:spcBef>
                <a:spcPts val="100"/>
              </a:spcBef>
            </a:pPr>
            <a:r>
              <a:rPr sz="1100" b="1" spc="-10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100" b="1" spc="-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spc="-80" dirty="0">
                <a:solidFill>
                  <a:srgbClr val="363636"/>
                </a:solidFill>
                <a:latin typeface="Arial"/>
                <a:cs typeface="Arial"/>
              </a:rPr>
              <a:t>Be</a:t>
            </a:r>
            <a:r>
              <a:rPr sz="1100" b="1" spc="-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spc="-30" dirty="0">
                <a:solidFill>
                  <a:srgbClr val="363636"/>
                </a:solidFill>
                <a:latin typeface="Arial"/>
                <a:cs typeface="Arial"/>
              </a:rPr>
              <a:t>Completed</a:t>
            </a:r>
            <a:r>
              <a:rPr sz="1100" b="1" spc="-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363636"/>
                </a:solidFill>
                <a:latin typeface="Arial"/>
                <a:cs typeface="Arial"/>
              </a:rPr>
              <a:t>by</a:t>
            </a:r>
            <a:r>
              <a:rPr sz="1100" b="1" spc="-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363636"/>
                </a:solidFill>
                <a:latin typeface="Arial"/>
                <a:cs typeface="Arial"/>
              </a:rPr>
              <a:t>Retirement</a:t>
            </a:r>
            <a:r>
              <a:rPr sz="1100" b="1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spc="-35" dirty="0">
                <a:solidFill>
                  <a:srgbClr val="363636"/>
                </a:solidFill>
                <a:latin typeface="Arial"/>
                <a:cs typeface="Arial"/>
              </a:rPr>
              <a:t>Plan</a:t>
            </a:r>
            <a:r>
              <a:rPr sz="1100" b="1" spc="-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363636"/>
                </a:solidFill>
                <a:latin typeface="Arial"/>
                <a:cs typeface="Arial"/>
              </a:rPr>
              <a:t>Partlcipant</a:t>
            </a:r>
            <a:endParaRPr sz="11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940"/>
              </a:spcBef>
              <a:tabLst>
                <a:tab pos="5731510" algn="l"/>
              </a:tabLst>
            </a:pP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Name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050" spc="1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Company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 from</a:t>
            </a:r>
            <a:r>
              <a:rPr sz="1050" spc="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which</a:t>
            </a:r>
            <a:r>
              <a:rPr sz="1050" spc="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retirement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is</a:t>
            </a:r>
            <a:r>
              <a:rPr sz="1050" spc="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received</a:t>
            </a:r>
            <a:r>
              <a:rPr sz="1050" spc="10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spc="705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tabLst>
                <a:tab pos="2261870" algn="l"/>
                <a:tab pos="2496185" algn="l"/>
                <a:tab pos="2834005" algn="l"/>
              </a:tabLst>
            </a:pPr>
            <a:r>
              <a:rPr sz="1575" spc="-15" baseline="2645" dirty="0">
                <a:solidFill>
                  <a:srgbClr val="363636"/>
                </a:solidFill>
                <a:latin typeface="Arial"/>
                <a:cs typeface="Arial"/>
              </a:rPr>
              <a:t>Social </a:t>
            </a:r>
            <a:r>
              <a:rPr sz="1575" baseline="2645" dirty="0">
                <a:solidFill>
                  <a:srgbClr val="363636"/>
                </a:solidFill>
                <a:latin typeface="Arial"/>
                <a:cs typeface="Arial"/>
              </a:rPr>
              <a:t>Security</a:t>
            </a:r>
            <a:r>
              <a:rPr sz="1575" spc="352" baseline="26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575" baseline="2645" dirty="0">
                <a:solidFill>
                  <a:srgbClr val="363636"/>
                </a:solidFill>
                <a:latin typeface="Arial"/>
                <a:cs typeface="Arial"/>
              </a:rPr>
              <a:t>Number:</a:t>
            </a:r>
            <a:r>
              <a:rPr sz="1575" spc="232" baseline="26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650" b="1" spc="-150" baseline="2525" dirty="0">
                <a:solidFill>
                  <a:srgbClr val="363636"/>
                </a:solidFill>
                <a:latin typeface="Arial"/>
                <a:cs typeface="Arial"/>
              </a:rPr>
              <a:t>XXX-</a:t>
            </a:r>
            <a:r>
              <a:rPr sz="1650" b="1" baseline="2525" dirty="0">
                <a:solidFill>
                  <a:srgbClr val="363636"/>
                </a:solidFill>
                <a:latin typeface="Arial"/>
                <a:cs typeface="Arial"/>
              </a:rPr>
              <a:t>XX-</a:t>
            </a:r>
            <a:r>
              <a:rPr sz="1650" b="1" spc="750" baseline="25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650" b="1" u="sng" baseline="2525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650" b="1" baseline="2525" dirty="0">
                <a:solidFill>
                  <a:srgbClr val="363636"/>
                </a:solidFill>
                <a:latin typeface="Arial"/>
                <a:cs typeface="Arial"/>
              </a:rPr>
              <a:t>	</a:t>
            </a:r>
            <a:r>
              <a:rPr sz="1650" spc="-75" baseline="2525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r>
              <a:rPr sz="1650" baseline="2525" dirty="0">
                <a:solidFill>
                  <a:srgbClr val="363636"/>
                </a:solidFill>
                <a:latin typeface="Arial"/>
                <a:cs typeface="Arial"/>
              </a:rPr>
              <a:t>	</a:t>
            </a:r>
            <a:r>
              <a:rPr sz="1150" b="1" spc="-55" dirty="0">
                <a:solidFill>
                  <a:srgbClr val="363636"/>
                </a:solidFill>
                <a:latin typeface="Arial"/>
                <a:cs typeface="Arial"/>
              </a:rPr>
              <a:t>(last</a:t>
            </a:r>
            <a:r>
              <a:rPr sz="1150" b="1" dirty="0">
                <a:solidFill>
                  <a:srgbClr val="363636"/>
                </a:solidFill>
                <a:latin typeface="Arial"/>
                <a:cs typeface="Arial"/>
              </a:rPr>
              <a:t> 4</a:t>
            </a:r>
            <a:r>
              <a:rPr sz="1150" b="1" spc="-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spc="-65" dirty="0">
                <a:solidFill>
                  <a:srgbClr val="363636"/>
                </a:solidFill>
                <a:latin typeface="Arial"/>
                <a:cs typeface="Arial"/>
              </a:rPr>
              <a:t>digits</a:t>
            </a:r>
            <a:r>
              <a:rPr sz="1150" b="1" spc="-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363636"/>
                </a:solidFill>
                <a:latin typeface="Arial"/>
                <a:cs typeface="Arial"/>
              </a:rPr>
              <a:t>only)</a:t>
            </a:r>
            <a:endParaRPr sz="11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735"/>
              </a:spcBef>
              <a:tabLst>
                <a:tab pos="5838190" algn="l"/>
              </a:tabLst>
            </a:pP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Participant</a:t>
            </a:r>
            <a:r>
              <a:rPr sz="1050" spc="2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Name:</a:t>
            </a:r>
            <a:r>
              <a:rPr sz="1050" spc="1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Arial"/>
              <a:cs typeface="Arial"/>
            </a:endParaRPr>
          </a:p>
          <a:p>
            <a:pPr marL="12700" marR="40640" indent="2540">
              <a:lnSpc>
                <a:spcPct val="126800"/>
              </a:lnSpc>
              <a:spcBef>
                <a:spcPts val="5"/>
              </a:spcBef>
            </a:pP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This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authorization</a:t>
            </a:r>
            <a:r>
              <a:rPr sz="1050" spc="1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is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050" spc="25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remain</a:t>
            </a:r>
            <a:r>
              <a:rPr sz="1050" spc="1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in</a:t>
            </a:r>
            <a:r>
              <a:rPr sz="1050" spc="114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60" dirty="0">
                <a:solidFill>
                  <a:srgbClr val="363636"/>
                </a:solidFill>
                <a:latin typeface="Arial"/>
                <a:cs typeface="Arial"/>
              </a:rPr>
              <a:t>full</a:t>
            </a:r>
            <a:r>
              <a:rPr sz="1050" spc="-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force</a:t>
            </a:r>
            <a:r>
              <a:rPr sz="1050" spc="1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and</a:t>
            </a:r>
            <a:r>
              <a:rPr sz="1050" spc="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effect</a:t>
            </a:r>
            <a:r>
              <a:rPr sz="1050" spc="8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until</a:t>
            </a:r>
            <a:r>
              <a:rPr sz="1050" spc="-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Frost</a:t>
            </a:r>
            <a:r>
              <a:rPr sz="1050" spc="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Bank</a:t>
            </a:r>
            <a:r>
              <a:rPr sz="1050" spc="10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has</a:t>
            </a:r>
            <a:r>
              <a:rPr sz="1050" spc="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received</a:t>
            </a:r>
            <a:r>
              <a:rPr sz="1050" spc="1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written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notification</a:t>
            </a:r>
            <a:r>
              <a:rPr sz="1050" spc="1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60" dirty="0">
                <a:solidFill>
                  <a:srgbClr val="363636"/>
                </a:solidFill>
                <a:latin typeface="Arial"/>
                <a:cs typeface="Arial"/>
              </a:rPr>
              <a:t>from</a:t>
            </a:r>
            <a:r>
              <a:rPr sz="1050" spc="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me</a:t>
            </a:r>
            <a:r>
              <a:rPr sz="1050" spc="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050" spc="1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its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termination</a:t>
            </a:r>
            <a:r>
              <a:rPr sz="1050" spc="1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in</a:t>
            </a:r>
            <a:r>
              <a:rPr sz="1050" spc="1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such</a:t>
            </a:r>
            <a:r>
              <a:rPr sz="1050" spc="7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time</a:t>
            </a:r>
            <a:r>
              <a:rPr sz="1050" spc="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and</a:t>
            </a:r>
            <a:r>
              <a:rPr sz="1050" spc="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in</a:t>
            </a:r>
            <a:r>
              <a:rPr sz="1050" spc="1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such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manner</a:t>
            </a:r>
            <a:r>
              <a:rPr sz="1050" spc="1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50" dirty="0">
                <a:solidFill>
                  <a:srgbClr val="363636"/>
                </a:solidFill>
                <a:latin typeface="Arial"/>
                <a:cs typeface="Arial"/>
              </a:rPr>
              <a:t>as</a:t>
            </a:r>
            <a:r>
              <a:rPr sz="1050" spc="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050" spc="4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afford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60" dirty="0">
                <a:solidFill>
                  <a:srgbClr val="363636"/>
                </a:solidFill>
                <a:latin typeface="Arial"/>
                <a:cs typeface="Arial"/>
              </a:rPr>
              <a:t>both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Frost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Bank</a:t>
            </a:r>
            <a:r>
              <a:rPr sz="1050" spc="1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and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050" spc="2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Depository</a:t>
            </a:r>
            <a:r>
              <a:rPr sz="1050" spc="1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</a:t>
            </a:r>
            <a:r>
              <a:rPr sz="1050" spc="7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reasonable</a:t>
            </a:r>
            <a:r>
              <a:rPr sz="1050" spc="19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opportunity</a:t>
            </a:r>
            <a:r>
              <a:rPr sz="1050" spc="1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050" spc="204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act</a:t>
            </a:r>
            <a:r>
              <a:rPr sz="1050" spc="1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on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25" dirty="0">
                <a:solidFill>
                  <a:srgbClr val="363636"/>
                </a:solidFill>
                <a:latin typeface="Arial"/>
                <a:cs typeface="Arial"/>
              </a:rPr>
              <a:t>it.</a:t>
            </a:r>
            <a:endParaRPr sz="105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710"/>
              </a:spcBef>
              <a:tabLst>
                <a:tab pos="4049395" algn="l"/>
                <a:tab pos="5787390" algn="l"/>
              </a:tabLst>
            </a:pP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Participant</a:t>
            </a:r>
            <a:r>
              <a:rPr sz="1050" spc="2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Signature</a:t>
            </a:r>
            <a:r>
              <a:rPr sz="1050" spc="2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Date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endParaRPr sz="1050">
              <a:latin typeface="Arial"/>
              <a:cs typeface="Arial"/>
            </a:endParaRPr>
          </a:p>
          <a:p>
            <a:pPr marL="18415" marR="46990" indent="-4445">
              <a:lnSpc>
                <a:spcPts val="2500"/>
              </a:lnSpc>
              <a:tabLst>
                <a:tab pos="2921000" algn="l"/>
                <a:tab pos="3998595" algn="l"/>
                <a:tab pos="4701540" algn="l"/>
                <a:tab pos="5530850" algn="l"/>
                <a:tab pos="5789295" algn="l"/>
              </a:tabLst>
            </a:pP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Depository</a:t>
            </a:r>
            <a:r>
              <a:rPr sz="1050" spc="17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Name</a:t>
            </a:r>
            <a:r>
              <a:rPr sz="1050" spc="1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				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 Address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spc="-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City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state</a:t>
            </a:r>
            <a:r>
              <a:rPr sz="1050" spc="-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20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	Zip Code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	</a:t>
            </a:r>
            <a:r>
              <a:rPr sz="1050" spc="-2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40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endParaRPr sz="10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3115" y="6273805"/>
            <a:ext cx="6033135" cy="1388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8260" algn="ctr">
              <a:lnSpc>
                <a:spcPct val="100000"/>
              </a:lnSpc>
              <a:spcBef>
                <a:spcPts val="100"/>
              </a:spcBef>
            </a:pPr>
            <a:r>
              <a:rPr sz="1200" b="1" spc="-80" dirty="0">
                <a:solidFill>
                  <a:srgbClr val="363636"/>
                </a:solidFill>
                <a:latin typeface="Times New Roman"/>
                <a:cs typeface="Times New Roman"/>
              </a:rPr>
              <a:t>You</a:t>
            </a:r>
            <a:r>
              <a:rPr sz="1200" b="1" spc="15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00" b="1" spc="-45" dirty="0">
                <a:solidFill>
                  <a:srgbClr val="363636"/>
                </a:solidFill>
                <a:latin typeface="Times New Roman"/>
                <a:cs typeface="Times New Roman"/>
              </a:rPr>
              <a:t>may</a:t>
            </a:r>
            <a:r>
              <a:rPr sz="1200" b="1" spc="-3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363636"/>
                </a:solidFill>
                <a:latin typeface="Times New Roman"/>
                <a:cs typeface="Times New Roman"/>
              </a:rPr>
              <a:t>attach</a:t>
            </a:r>
            <a:r>
              <a:rPr sz="1200" b="1" spc="-15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00" b="1" spc="-50" dirty="0">
                <a:solidFill>
                  <a:srgbClr val="363636"/>
                </a:solidFill>
                <a:latin typeface="Times New Roman"/>
                <a:cs typeface="Times New Roman"/>
              </a:rPr>
              <a:t>a</a:t>
            </a:r>
            <a:r>
              <a:rPr sz="1200" b="1" spc="-50" dirty="0">
                <a:solidFill>
                  <a:srgbClr val="C1C1C1"/>
                </a:solidFill>
                <a:latin typeface="Times New Roman"/>
                <a:cs typeface="Times New Roman"/>
              </a:rPr>
              <a:t>,</a:t>
            </a:r>
            <a:r>
              <a:rPr sz="1150" b="1" spc="-50" dirty="0">
                <a:solidFill>
                  <a:srgbClr val="363636"/>
                </a:solidFill>
                <a:latin typeface="Arial"/>
                <a:cs typeface="Arial"/>
              </a:rPr>
              <a:t>volded</a:t>
            </a:r>
            <a:r>
              <a:rPr sz="1150" b="1" spc="-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200" b="1" spc="-20" dirty="0">
                <a:solidFill>
                  <a:srgbClr val="363636"/>
                </a:solidFill>
                <a:latin typeface="Times New Roman"/>
                <a:cs typeface="Times New Roman"/>
              </a:rPr>
              <a:t>check</a:t>
            </a:r>
            <a:endParaRPr sz="1200">
              <a:latin typeface="Times New Roman"/>
              <a:cs typeface="Times New Roman"/>
            </a:endParaRPr>
          </a:p>
          <a:p>
            <a:pPr marR="40005" algn="ctr">
              <a:lnSpc>
                <a:spcPct val="100000"/>
              </a:lnSpc>
              <a:spcBef>
                <a:spcPts val="1040"/>
              </a:spcBef>
            </a:pPr>
            <a:r>
              <a:rPr sz="1100" b="1" spc="-25" dirty="0">
                <a:solidFill>
                  <a:srgbClr val="363636"/>
                </a:solidFill>
                <a:latin typeface="Arial"/>
                <a:cs typeface="Arial"/>
              </a:rPr>
              <a:t>OR</a:t>
            </a:r>
            <a:endParaRPr sz="1100">
              <a:latin typeface="Arial"/>
              <a:cs typeface="Arial"/>
            </a:endParaRPr>
          </a:p>
          <a:p>
            <a:pPr marL="593725">
              <a:lnSpc>
                <a:spcPct val="100000"/>
              </a:lnSpc>
              <a:spcBef>
                <a:spcPts val="985"/>
              </a:spcBef>
            </a:pPr>
            <a:r>
              <a:rPr sz="1150" b="1" spc="-75" dirty="0">
                <a:solidFill>
                  <a:srgbClr val="363636"/>
                </a:solidFill>
                <a:latin typeface="Arial"/>
                <a:cs typeface="Arial"/>
              </a:rPr>
              <a:t>Have</a:t>
            </a:r>
            <a:r>
              <a:rPr sz="1150" b="1" spc="-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spc="-10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150" b="1" spc="-10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spc="-80" dirty="0">
                <a:solidFill>
                  <a:srgbClr val="363636"/>
                </a:solidFill>
                <a:latin typeface="Arial"/>
                <a:cs typeface="Arial"/>
              </a:rPr>
              <a:t>Recelving</a:t>
            </a:r>
            <a:r>
              <a:rPr sz="1150" b="1" spc="-5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spc="-60" dirty="0">
                <a:solidFill>
                  <a:srgbClr val="363636"/>
                </a:solidFill>
                <a:latin typeface="Arial"/>
                <a:cs typeface="Arial"/>
              </a:rPr>
              <a:t>Depository</a:t>
            </a:r>
            <a:r>
              <a:rPr sz="1150" b="1" spc="-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spc="-75" dirty="0">
                <a:solidFill>
                  <a:srgbClr val="363636"/>
                </a:solidFill>
                <a:latin typeface="Arial"/>
                <a:cs typeface="Arial"/>
              </a:rPr>
              <a:t>Contact</a:t>
            </a:r>
            <a:r>
              <a:rPr sz="1150" b="1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spc="-25" dirty="0">
                <a:solidFill>
                  <a:srgbClr val="363636"/>
                </a:solidFill>
                <a:latin typeface="Arial"/>
                <a:cs typeface="Arial"/>
              </a:rPr>
              <a:t>complete</a:t>
            </a:r>
            <a:r>
              <a:rPr sz="1100" b="1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100" b="1" spc="-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spc="-45" dirty="0">
                <a:solidFill>
                  <a:srgbClr val="363636"/>
                </a:solidFill>
                <a:latin typeface="Arial"/>
                <a:cs typeface="Arial"/>
              </a:rPr>
              <a:t>remainder</a:t>
            </a:r>
            <a:r>
              <a:rPr sz="1150" b="1" spc="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100" b="1" spc="-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150" b="1" spc="-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spc="-20" dirty="0">
                <a:solidFill>
                  <a:srgbClr val="363636"/>
                </a:solidFill>
                <a:latin typeface="Arial"/>
                <a:cs typeface="Arial"/>
              </a:rPr>
              <a:t>form</a:t>
            </a:r>
            <a:endParaRPr sz="1150">
              <a:latin typeface="Arial"/>
              <a:cs typeface="Arial"/>
            </a:endParaRPr>
          </a:p>
          <a:p>
            <a:pPr marL="18415" marR="5080" indent="-6350">
              <a:lnSpc>
                <a:spcPts val="2310"/>
              </a:lnSpc>
              <a:spcBef>
                <a:spcPts val="50"/>
              </a:spcBef>
              <a:tabLst>
                <a:tab pos="3410585" algn="l"/>
                <a:tab pos="3500754" algn="l"/>
                <a:tab pos="5759450" algn="l"/>
                <a:tab pos="5851525" algn="l"/>
              </a:tabLst>
            </a:pP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Transit/ABA</a:t>
            </a:r>
            <a:r>
              <a:rPr sz="1050" spc="20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Number</a:t>
            </a:r>
            <a:r>
              <a:rPr sz="1050" spc="1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spc="-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Account</a:t>
            </a:r>
            <a:r>
              <a:rPr sz="1050" spc="229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Number</a:t>
            </a:r>
            <a:r>
              <a:rPr sz="1050" spc="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spc="735" dirty="0">
                <a:solidFill>
                  <a:srgbClr val="363636"/>
                </a:solidFill>
                <a:latin typeface="Arial"/>
                <a:cs typeface="Arial"/>
              </a:rPr>
              <a:t>_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Oepository</a:t>
            </a:r>
            <a:r>
              <a:rPr sz="1050" spc="19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Contact</a:t>
            </a:r>
            <a:r>
              <a:rPr sz="1050" spc="1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Name</a:t>
            </a:r>
            <a:r>
              <a:rPr sz="1050" spc="7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	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Phone Number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	</a:t>
            </a:r>
            <a:r>
              <a:rPr sz="1050" spc="690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10079" y="8070491"/>
            <a:ext cx="5944870" cy="428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" marR="5080" indent="-4445">
              <a:lnSpc>
                <a:spcPct val="125899"/>
              </a:lnSpc>
              <a:spcBef>
                <a:spcPts val="100"/>
              </a:spcBef>
            </a:pPr>
            <a:r>
              <a:rPr sz="1050" spc="-200" dirty="0">
                <a:solidFill>
                  <a:srgbClr val="363636"/>
                </a:solidFill>
                <a:latin typeface="Arial"/>
                <a:cs typeface="Arial"/>
              </a:rPr>
              <a:t>1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authorize</a:t>
            </a:r>
            <a:r>
              <a:rPr sz="1050" spc="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that</a:t>
            </a:r>
            <a:r>
              <a:rPr sz="1050" spc="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70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050" spc="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above</a:t>
            </a:r>
            <a:r>
              <a:rPr sz="1050" spc="9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listed</a:t>
            </a:r>
            <a:r>
              <a:rPr sz="1050" spc="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Transit/ABA</a:t>
            </a:r>
            <a:r>
              <a:rPr sz="1050" spc="2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number</a:t>
            </a:r>
            <a:r>
              <a:rPr sz="1050" spc="1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and</a:t>
            </a:r>
            <a:r>
              <a:rPr sz="1050" spc="8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Account</a:t>
            </a:r>
            <a:r>
              <a:rPr sz="1050" spc="1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Number</a:t>
            </a:r>
            <a:r>
              <a:rPr sz="1050" spc="20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are </a:t>
            </a:r>
            <a:r>
              <a:rPr sz="1050" spc="60" dirty="0">
                <a:solidFill>
                  <a:srgbClr val="363636"/>
                </a:solidFill>
                <a:latin typeface="Arial"/>
                <a:cs typeface="Arial"/>
              </a:rPr>
              <a:t>true</a:t>
            </a:r>
            <a:r>
              <a:rPr sz="1050" spc="114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and</a:t>
            </a:r>
            <a:r>
              <a:rPr sz="1050" spc="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correct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for</a:t>
            </a:r>
            <a:r>
              <a:rPr sz="1050" spc="2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receipt</a:t>
            </a:r>
            <a:r>
              <a:rPr sz="1050" spc="10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050" spc="2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Automatic</a:t>
            </a:r>
            <a:r>
              <a:rPr sz="1050" spc="10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Deposits</a:t>
            </a:r>
            <a:r>
              <a:rPr sz="1050" spc="1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50" dirty="0">
                <a:solidFill>
                  <a:srgbClr val="363636"/>
                </a:solidFill>
                <a:latin typeface="Arial"/>
                <a:cs typeface="Arial"/>
              </a:rPr>
              <a:t>(ACH</a:t>
            </a:r>
            <a:r>
              <a:rPr sz="1050" spc="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Credits)</a:t>
            </a:r>
            <a:r>
              <a:rPr sz="1050" spc="1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on</a:t>
            </a:r>
            <a:r>
              <a:rPr sz="1050" spc="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behalf</a:t>
            </a:r>
            <a:r>
              <a:rPr sz="1050" spc="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050" spc="10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050" spc="17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above</a:t>
            </a:r>
            <a:r>
              <a:rPr sz="1050" spc="9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signed</a:t>
            </a:r>
            <a:r>
              <a:rPr sz="1050" spc="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party.</a:t>
            </a:r>
            <a:endParaRPr sz="10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0325" y="8877663"/>
            <a:ext cx="5880100" cy="186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352925" algn="l"/>
                <a:tab pos="5699760" algn="l"/>
              </a:tabLst>
            </a:pP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Depository</a:t>
            </a:r>
            <a:r>
              <a:rPr sz="1050" spc="1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Signature</a:t>
            </a:r>
            <a:r>
              <a:rPr sz="1050" spc="2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Date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spc="675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68893" y="441550"/>
            <a:ext cx="1231265" cy="173990"/>
          </a:xfrm>
          <a:prstGeom prst="rect">
            <a:avLst/>
          </a:prstGeom>
          <a:solidFill>
            <a:srgbClr val="4F90CD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r>
              <a:rPr sz="1000" spc="-90" dirty="0">
                <a:solidFill>
                  <a:srgbClr val="B3D8F2"/>
                </a:solidFill>
                <a:latin typeface="Arial"/>
                <a:cs typeface="Arial"/>
              </a:rPr>
              <a:t>PENSIONER</a:t>
            </a:r>
            <a:r>
              <a:rPr sz="1000" spc="80" dirty="0">
                <a:solidFill>
                  <a:srgbClr val="B3D8F2"/>
                </a:solidFill>
                <a:latin typeface="Arial"/>
                <a:cs typeface="Arial"/>
              </a:rPr>
              <a:t> </a:t>
            </a:r>
            <a:r>
              <a:rPr sz="1000" spc="-100" dirty="0">
                <a:solidFill>
                  <a:srgbClr val="B3D8F2"/>
                </a:solidFill>
                <a:latin typeface="Arial"/>
                <a:cs typeface="Arial"/>
              </a:rPr>
              <a:t>PACKAGE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23248" y="4120581"/>
            <a:ext cx="1341755" cy="67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550" b="1" dirty="0">
                <a:solidFill>
                  <a:srgbClr val="2A2A2A"/>
                </a:solidFill>
                <a:latin typeface="Arial"/>
                <a:cs typeface="Arial"/>
              </a:rPr>
              <a:t>FORM</a:t>
            </a:r>
            <a:r>
              <a:rPr sz="1550" b="1" spc="60" dirty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1550" b="1" spc="-25" dirty="0">
                <a:solidFill>
                  <a:srgbClr val="2A2A2A"/>
                </a:solidFill>
                <a:latin typeface="Arial"/>
                <a:cs typeface="Arial"/>
              </a:rPr>
              <a:t>#3</a:t>
            </a:r>
            <a:endParaRPr sz="15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285"/>
              </a:spcBef>
            </a:pPr>
            <a:r>
              <a:rPr sz="1650" b="1" spc="-95" dirty="0">
                <a:solidFill>
                  <a:srgbClr val="2A2A2A"/>
                </a:solidFill>
                <a:latin typeface="Arial"/>
                <a:cs typeface="Arial"/>
              </a:rPr>
              <a:t>Address</a:t>
            </a:r>
            <a:r>
              <a:rPr sz="1650" b="1" dirty="0">
                <a:solidFill>
                  <a:srgbClr val="2A2A2A"/>
                </a:solidFill>
                <a:latin typeface="Arial"/>
                <a:cs typeface="Arial"/>
              </a:rPr>
              <a:t> </a:t>
            </a:r>
            <a:r>
              <a:rPr sz="1650" b="1" spc="-20" dirty="0">
                <a:solidFill>
                  <a:srgbClr val="2A2A2A"/>
                </a:solidFill>
                <a:latin typeface="Arial"/>
                <a:cs typeface="Arial"/>
              </a:rPr>
              <a:t>Form</a:t>
            </a:r>
            <a:endParaRPr sz="16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6148" y="7818455"/>
            <a:ext cx="0" cy="934085"/>
          </a:xfrm>
          <a:custGeom>
            <a:avLst/>
            <a:gdLst/>
            <a:ahLst/>
            <a:cxnLst/>
            <a:rect l="l" t="t" r="r" b="b"/>
            <a:pathLst>
              <a:path h="934084">
                <a:moveTo>
                  <a:pt x="0" y="933818"/>
                </a:moveTo>
                <a:lnTo>
                  <a:pt x="0" y="0"/>
                </a:lnTo>
              </a:path>
            </a:pathLst>
          </a:custGeom>
          <a:ln w="122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990871" y="8209071"/>
            <a:ext cx="0" cy="518795"/>
          </a:xfrm>
          <a:custGeom>
            <a:avLst/>
            <a:gdLst/>
            <a:ahLst/>
            <a:cxnLst/>
            <a:rect l="l" t="t" r="r" b="b"/>
            <a:pathLst>
              <a:path h="518795">
                <a:moveTo>
                  <a:pt x="0" y="518788"/>
                </a:moveTo>
                <a:lnTo>
                  <a:pt x="0" y="0"/>
                </a:lnTo>
              </a:path>
            </a:pathLst>
          </a:custGeom>
          <a:ln w="122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67646" y="3634582"/>
            <a:ext cx="5342890" cy="0"/>
          </a:xfrm>
          <a:custGeom>
            <a:avLst/>
            <a:gdLst/>
            <a:ahLst/>
            <a:cxnLst/>
            <a:rect l="l" t="t" r="r" b="b"/>
            <a:pathLst>
              <a:path w="5342890">
                <a:moveTo>
                  <a:pt x="0" y="0"/>
                </a:moveTo>
                <a:lnTo>
                  <a:pt x="5342369" y="0"/>
                </a:lnTo>
              </a:path>
            </a:pathLst>
          </a:custGeom>
          <a:ln w="152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79857" y="3936700"/>
            <a:ext cx="5330190" cy="0"/>
          </a:xfrm>
          <a:custGeom>
            <a:avLst/>
            <a:gdLst/>
            <a:ahLst/>
            <a:cxnLst/>
            <a:rect l="l" t="t" r="r" b="b"/>
            <a:pathLst>
              <a:path w="5330190">
                <a:moveTo>
                  <a:pt x="0" y="0"/>
                </a:moveTo>
                <a:lnTo>
                  <a:pt x="5330158" y="0"/>
                </a:lnTo>
              </a:path>
            </a:pathLst>
          </a:custGeom>
          <a:ln w="152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3937" y="7827609"/>
            <a:ext cx="6142355" cy="0"/>
          </a:xfrm>
          <a:custGeom>
            <a:avLst/>
            <a:gdLst/>
            <a:ahLst/>
            <a:cxnLst/>
            <a:rect l="l" t="t" r="r" b="b"/>
            <a:pathLst>
              <a:path w="6142355">
                <a:moveTo>
                  <a:pt x="0" y="0"/>
                </a:moveTo>
                <a:lnTo>
                  <a:pt x="6142198" y="0"/>
                </a:lnTo>
              </a:path>
            </a:pathLst>
          </a:custGeom>
          <a:ln w="12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3937" y="8724808"/>
            <a:ext cx="6142355" cy="0"/>
          </a:xfrm>
          <a:custGeom>
            <a:avLst/>
            <a:gdLst/>
            <a:ahLst/>
            <a:cxnLst/>
            <a:rect l="l" t="t" r="r" b="b"/>
            <a:pathLst>
              <a:path w="6142355">
                <a:moveTo>
                  <a:pt x="0" y="0"/>
                </a:moveTo>
                <a:lnTo>
                  <a:pt x="6142198" y="0"/>
                </a:lnTo>
              </a:path>
            </a:pathLst>
          </a:custGeom>
          <a:ln w="122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03337" y="867475"/>
            <a:ext cx="5890260" cy="1851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4455" algn="ctr">
              <a:lnSpc>
                <a:spcPct val="100000"/>
              </a:lnSpc>
              <a:spcBef>
                <a:spcPts val="100"/>
              </a:spcBef>
            </a:pPr>
            <a:r>
              <a:rPr sz="1550" b="1" spc="-145" dirty="0">
                <a:solidFill>
                  <a:srgbClr val="363636"/>
                </a:solidFill>
                <a:latin typeface="Arial"/>
                <a:cs typeface="Arial"/>
              </a:rPr>
              <a:t>Address</a:t>
            </a:r>
            <a:r>
              <a:rPr sz="1550" b="1" spc="-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550" b="1" spc="-20" dirty="0">
                <a:solidFill>
                  <a:srgbClr val="363636"/>
                </a:solidFill>
                <a:latin typeface="Arial"/>
                <a:cs typeface="Arial"/>
              </a:rPr>
              <a:t>Form</a:t>
            </a:r>
            <a:endParaRPr sz="155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135"/>
              </a:spcBef>
            </a:pPr>
            <a:r>
              <a:rPr sz="1100" spc="-45" dirty="0">
                <a:solidFill>
                  <a:srgbClr val="363636"/>
                </a:solidFill>
                <a:latin typeface="Arial"/>
                <a:cs typeface="Arial"/>
              </a:rPr>
              <a:t>Please</a:t>
            </a:r>
            <a:r>
              <a:rPr sz="1100" spc="5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complete</a:t>
            </a:r>
            <a:r>
              <a:rPr sz="1100" spc="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this</a:t>
            </a:r>
            <a:r>
              <a:rPr sz="1100" spc="-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form far</a:t>
            </a:r>
            <a:r>
              <a:rPr sz="1100" spc="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our</a:t>
            </a:r>
            <a:r>
              <a:rPr sz="1100" spc="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records.</a:t>
            </a:r>
            <a:r>
              <a:rPr sz="1100" spc="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363636"/>
                </a:solidFill>
                <a:latin typeface="Arial"/>
                <a:cs typeface="Arial"/>
              </a:rPr>
              <a:t>You</a:t>
            </a:r>
            <a:r>
              <a:rPr sz="1100" spc="-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may</a:t>
            </a:r>
            <a:r>
              <a:rPr sz="1100" spc="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request</a:t>
            </a:r>
            <a:r>
              <a:rPr sz="1100" spc="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a</a:t>
            </a:r>
            <a:r>
              <a:rPr sz="1100" spc="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new</a:t>
            </a:r>
            <a:r>
              <a:rPr sz="1100" spc="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63636"/>
                </a:solidFill>
                <a:latin typeface="Arial"/>
                <a:cs typeface="Arial"/>
              </a:rPr>
              <a:t>change</a:t>
            </a:r>
            <a:r>
              <a:rPr sz="1100" spc="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100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363636"/>
                </a:solidFill>
                <a:latin typeface="Arial"/>
                <a:cs typeface="Arial"/>
              </a:rPr>
              <a:t>address</a:t>
            </a:r>
            <a:r>
              <a:rPr sz="1100" spc="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at</a:t>
            </a:r>
            <a:r>
              <a:rPr sz="1100" spc="-25" dirty="0">
                <a:solidFill>
                  <a:srgbClr val="363636"/>
                </a:solidFill>
                <a:latin typeface="Arial"/>
                <a:cs typeface="Arial"/>
              </a:rPr>
              <a:t> any</a:t>
            </a:r>
            <a:endParaRPr sz="11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245"/>
              </a:spcBef>
            </a:pPr>
            <a:r>
              <a:rPr sz="1050" spc="70" dirty="0">
                <a:solidFill>
                  <a:srgbClr val="363636"/>
                </a:solidFill>
                <a:latin typeface="Arial"/>
                <a:cs typeface="Arial"/>
              </a:rPr>
              <a:t>time</a:t>
            </a:r>
            <a:r>
              <a:rPr sz="1050" spc="10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Times New Roman"/>
                <a:cs typeface="Times New Roman"/>
              </a:rPr>
              <a:t>by</a:t>
            </a:r>
            <a:r>
              <a:rPr sz="1050" spc="3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completing</a:t>
            </a:r>
            <a:r>
              <a:rPr sz="1050" spc="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new</a:t>
            </a:r>
            <a:r>
              <a:rPr sz="1100" spc="8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60" dirty="0">
                <a:solidFill>
                  <a:srgbClr val="363636"/>
                </a:solidFill>
                <a:latin typeface="Arial"/>
                <a:cs typeface="Arial"/>
              </a:rPr>
              <a:t>form</a:t>
            </a:r>
            <a:r>
              <a:rPr sz="1050" spc="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and</a:t>
            </a:r>
            <a:r>
              <a:rPr sz="1050" spc="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50" dirty="0">
                <a:solidFill>
                  <a:srgbClr val="363636"/>
                </a:solidFill>
                <a:latin typeface="Arial"/>
                <a:cs typeface="Arial"/>
              </a:rPr>
              <a:t>returning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it</a:t>
            </a:r>
            <a:r>
              <a:rPr sz="1050" spc="1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050" spc="1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your</a:t>
            </a:r>
            <a:r>
              <a:rPr sz="1050" spc="9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Plan</a:t>
            </a:r>
            <a:r>
              <a:rPr sz="1050" spc="10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Administrator.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lf</a:t>
            </a:r>
            <a:r>
              <a:rPr sz="1100" spc="1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you</a:t>
            </a:r>
            <a:r>
              <a:rPr sz="1050" spc="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63636"/>
                </a:solidFill>
                <a:latin typeface="Arial"/>
                <a:cs typeface="Arial"/>
              </a:rPr>
              <a:t>are</a:t>
            </a:r>
            <a:r>
              <a:rPr sz="1100" spc="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Power</a:t>
            </a:r>
            <a:r>
              <a:rPr sz="1100" spc="7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100" spc="1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Attorney</a:t>
            </a:r>
            <a:r>
              <a:rPr sz="1050" spc="1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or</a:t>
            </a:r>
            <a:r>
              <a:rPr sz="1050" spc="1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363636"/>
                </a:solidFill>
                <a:latin typeface="Arial"/>
                <a:cs typeface="Arial"/>
              </a:rPr>
              <a:t>Legal</a:t>
            </a:r>
            <a:r>
              <a:rPr sz="1100" spc="-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Guardian</a:t>
            </a:r>
            <a:r>
              <a:rPr sz="1050" spc="1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050" spc="1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spc="-45" dirty="0">
                <a:solidFill>
                  <a:srgbClr val="363636"/>
                </a:solidFill>
                <a:latin typeface="Arial"/>
                <a:cs typeface="Arial"/>
              </a:rPr>
              <a:t>a</a:t>
            </a:r>
            <a:r>
              <a:rPr sz="1100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Participant,</a:t>
            </a:r>
            <a:r>
              <a:rPr sz="1050" spc="1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you</a:t>
            </a:r>
            <a:r>
              <a:rPr sz="1050" spc="8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must</a:t>
            </a:r>
            <a:r>
              <a:rPr sz="1050" spc="10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also</a:t>
            </a:r>
            <a:r>
              <a:rPr sz="1050" spc="6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provide</a:t>
            </a:r>
            <a:r>
              <a:rPr sz="1100" spc="9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100" spc="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20" dirty="0">
                <a:solidFill>
                  <a:srgbClr val="363636"/>
                </a:solidFill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18415">
              <a:lnSpc>
                <a:spcPct val="100000"/>
              </a:lnSpc>
              <a:spcBef>
                <a:spcPts val="265"/>
              </a:spcBef>
            </a:pP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Administrator</a:t>
            </a:r>
            <a:r>
              <a:rPr sz="1100" spc="15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with</a:t>
            </a:r>
            <a:r>
              <a:rPr sz="1100" spc="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spc="-100" dirty="0">
                <a:solidFill>
                  <a:srgbClr val="363636"/>
                </a:solidFill>
                <a:latin typeface="Arial"/>
                <a:cs typeface="Arial"/>
              </a:rPr>
              <a:t>a</a:t>
            </a:r>
            <a:r>
              <a:rPr sz="1100" spc="3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copy</a:t>
            </a:r>
            <a:r>
              <a:rPr sz="1100" spc="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100" spc="-6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the</a:t>
            </a:r>
            <a:r>
              <a:rPr sz="1100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363636"/>
                </a:solidFill>
                <a:latin typeface="Arial"/>
                <a:cs typeface="Arial"/>
              </a:rPr>
              <a:t>signed</a:t>
            </a:r>
            <a:r>
              <a:rPr sz="1100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363636"/>
                </a:solidFill>
                <a:latin typeface="Arial"/>
                <a:cs typeface="Arial"/>
              </a:rPr>
              <a:t>legal</a:t>
            </a:r>
            <a:r>
              <a:rPr sz="1100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agreement</a:t>
            </a:r>
            <a:r>
              <a:rPr sz="1100" spc="1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or</a:t>
            </a:r>
            <a:r>
              <a:rPr sz="1100" spc="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Court</a:t>
            </a:r>
            <a:r>
              <a:rPr sz="1100" spc="9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Appointed</a:t>
            </a:r>
            <a:r>
              <a:rPr sz="1100" spc="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Order.</a:t>
            </a:r>
            <a:endParaRPr sz="1050">
              <a:latin typeface="Arial"/>
              <a:cs typeface="Arial"/>
            </a:endParaRPr>
          </a:p>
          <a:p>
            <a:pPr marL="474980">
              <a:lnSpc>
                <a:spcPct val="100000"/>
              </a:lnSpc>
              <a:spcBef>
                <a:spcPts val="795"/>
              </a:spcBef>
              <a:tabLst>
                <a:tab pos="5695315" algn="l"/>
              </a:tabLst>
            </a:pPr>
            <a:r>
              <a:rPr sz="1150" b="1" dirty="0">
                <a:solidFill>
                  <a:srgbClr val="363636"/>
                </a:solidFill>
                <a:latin typeface="Arial"/>
                <a:cs typeface="Arial"/>
              </a:rPr>
              <a:t>Name:</a:t>
            </a:r>
            <a:r>
              <a:rPr sz="1150" b="1" spc="-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150" spc="695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endParaRPr sz="11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67157" y="3127763"/>
            <a:ext cx="5375275" cy="201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84775" algn="l"/>
              </a:tabLst>
            </a:pPr>
            <a:r>
              <a:rPr sz="1150" b="1" dirty="0">
                <a:solidFill>
                  <a:srgbClr val="363636"/>
                </a:solidFill>
                <a:latin typeface="Arial"/>
                <a:cs typeface="Arial"/>
              </a:rPr>
              <a:t>Address:</a:t>
            </a:r>
            <a:r>
              <a:rPr sz="1150" b="1" spc="-5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u="heavy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150" b="1" spc="695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endParaRPr sz="11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62489" y="4018857"/>
            <a:ext cx="5322570" cy="1406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  <a:tabLst>
                <a:tab pos="5309235" algn="l"/>
              </a:tabLst>
            </a:pPr>
            <a:r>
              <a:rPr sz="1150" b="1" spc="-90" dirty="0">
                <a:solidFill>
                  <a:srgbClr val="363636"/>
                </a:solidFill>
                <a:latin typeface="Arial"/>
                <a:cs typeface="Arial"/>
              </a:rPr>
              <a:t>Social</a:t>
            </a:r>
            <a:r>
              <a:rPr sz="1150" b="1" spc="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50" b="1" spc="-70" dirty="0">
                <a:solidFill>
                  <a:srgbClr val="363636"/>
                </a:solidFill>
                <a:latin typeface="Arial"/>
                <a:cs typeface="Arial"/>
              </a:rPr>
              <a:t>Security</a:t>
            </a:r>
            <a:r>
              <a:rPr sz="1150" b="1" dirty="0">
                <a:solidFill>
                  <a:srgbClr val="363636"/>
                </a:solidFill>
                <a:latin typeface="Arial"/>
                <a:cs typeface="Arial"/>
              </a:rPr>
              <a:t> Number: </a:t>
            </a:r>
            <a:r>
              <a:rPr sz="1150" b="1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endParaRPr sz="11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  <a:tabLst>
                <a:tab pos="2734945" algn="l"/>
              </a:tabLst>
            </a:pPr>
            <a:r>
              <a:rPr sz="1150" b="1" spc="-45" dirty="0">
                <a:solidFill>
                  <a:srgbClr val="363636"/>
                </a:solidFill>
                <a:latin typeface="Arial"/>
                <a:cs typeface="Arial"/>
              </a:rPr>
              <a:t>Date</a:t>
            </a:r>
            <a:r>
              <a:rPr sz="1150" b="1" spc="-1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363636"/>
                </a:solidFill>
                <a:latin typeface="Arial"/>
                <a:cs typeface="Arial"/>
              </a:rPr>
              <a:t>of</a:t>
            </a:r>
            <a:r>
              <a:rPr sz="1100" b="1" spc="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250" dirty="0">
                <a:solidFill>
                  <a:srgbClr val="363636"/>
                </a:solidFill>
                <a:latin typeface="Times New Roman"/>
                <a:cs typeface="Times New Roman"/>
              </a:rPr>
              <a:t>Bi</a:t>
            </a:r>
            <a:r>
              <a:rPr sz="1250" dirty="0">
                <a:solidFill>
                  <a:srgbClr val="B5B5B5"/>
                </a:solidFill>
                <a:latin typeface="Times New Roman"/>
                <a:cs typeface="Times New Roman"/>
              </a:rPr>
              <a:t>1</a:t>
            </a:r>
            <a:r>
              <a:rPr sz="1250" dirty="0">
                <a:solidFill>
                  <a:srgbClr val="363636"/>
                </a:solidFill>
                <a:latin typeface="Times New Roman"/>
                <a:cs typeface="Times New Roman"/>
              </a:rPr>
              <a:t>rth:</a:t>
            </a:r>
            <a:r>
              <a:rPr sz="1250" spc="-105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2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250" spc="740" dirty="0">
                <a:solidFill>
                  <a:srgbClr val="363636"/>
                </a:solidFill>
                <a:latin typeface="Times New Roman"/>
                <a:cs typeface="Times New Roman"/>
              </a:rPr>
              <a:t>_</a:t>
            </a: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2299970" algn="l"/>
              </a:tabLst>
            </a:pP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Phone: </a:t>
            </a:r>
            <a:r>
              <a:rPr sz="110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2060575" algn="l"/>
              </a:tabLst>
            </a:pPr>
            <a:r>
              <a:rPr sz="1100" b="1" dirty="0">
                <a:solidFill>
                  <a:srgbClr val="363636"/>
                </a:solidFill>
                <a:latin typeface="Arial"/>
                <a:cs typeface="Arial"/>
              </a:rPr>
              <a:t>Fax:</a:t>
            </a:r>
            <a:r>
              <a:rPr sz="1100" b="1" spc="-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100" b="1" spc="700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  <a:tabLst>
                <a:tab pos="5263515" algn="l"/>
              </a:tabLst>
            </a:pPr>
            <a:r>
              <a:rPr sz="1150" b="1" spc="-70" dirty="0">
                <a:solidFill>
                  <a:srgbClr val="363636"/>
                </a:solidFill>
                <a:latin typeface="Arial"/>
                <a:cs typeface="Arial"/>
              </a:rPr>
              <a:t>Email</a:t>
            </a:r>
            <a:r>
              <a:rPr sz="1150" b="1" dirty="0">
                <a:solidFill>
                  <a:srgbClr val="363636"/>
                </a:solidFill>
                <a:latin typeface="Arial"/>
                <a:cs typeface="Arial"/>
              </a:rPr>
              <a:t> Address: </a:t>
            </a:r>
            <a:r>
              <a:rPr sz="1150" b="1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endParaRPr sz="11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8155" y="5771546"/>
            <a:ext cx="3336925" cy="262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2954" algn="l"/>
              </a:tabLst>
            </a:pPr>
            <a:r>
              <a:rPr sz="1550" b="1" spc="-355" dirty="0">
                <a:solidFill>
                  <a:srgbClr val="363636"/>
                </a:solidFill>
                <a:latin typeface="Arial"/>
                <a:cs typeface="Arial"/>
              </a:rPr>
              <a:t>x.</a:t>
            </a:r>
            <a:r>
              <a:rPr sz="1550" b="1" u="heavy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endParaRPr sz="15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66189" y="5705936"/>
            <a:ext cx="494665" cy="399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100" spc="55" dirty="0">
                <a:solidFill>
                  <a:srgbClr val="363636"/>
                </a:solidFill>
                <a:latin typeface="Arial"/>
                <a:cs typeface="Arial"/>
              </a:rPr>
              <a:t>Da</a:t>
            </a:r>
            <a:r>
              <a:rPr sz="1100" spc="50" dirty="0">
                <a:solidFill>
                  <a:srgbClr val="363636"/>
                </a:solidFill>
                <a:latin typeface="Arial"/>
                <a:cs typeface="Arial"/>
              </a:rPr>
              <a:t>t</a:t>
            </a:r>
            <a:r>
              <a:rPr sz="1100" spc="55" dirty="0">
                <a:solidFill>
                  <a:srgbClr val="363636"/>
                </a:solidFill>
                <a:latin typeface="Arial"/>
                <a:cs typeface="Arial"/>
              </a:rPr>
              <a:t>e</a:t>
            </a:r>
            <a:r>
              <a:rPr sz="1100" spc="-85" dirty="0">
                <a:solidFill>
                  <a:srgbClr val="363636"/>
                </a:solidFill>
                <a:latin typeface="Arial"/>
                <a:cs typeface="Arial"/>
              </a:rPr>
              <a:t>:</a:t>
            </a:r>
            <a:r>
              <a:rPr sz="3675" spc="-1019" baseline="-14739" dirty="0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r>
              <a:rPr sz="1100" spc="-60" dirty="0">
                <a:solidFill>
                  <a:srgbClr val="B5B5B5"/>
                </a:solidFill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35633" y="5788332"/>
            <a:ext cx="1158875" cy="399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50" spc="665" dirty="0">
                <a:solidFill>
                  <a:srgbClr val="363636"/>
                </a:solidFill>
                <a:latin typeface="Times New Roman"/>
                <a:cs typeface="Times New Roman"/>
              </a:rPr>
              <a:t>-----</a:t>
            </a:r>
            <a:r>
              <a:rPr sz="2450" spc="615" dirty="0">
                <a:solidFill>
                  <a:srgbClr val="363636"/>
                </a:solidFill>
                <a:latin typeface="Times New Roman"/>
                <a:cs typeface="Times New Roman"/>
              </a:rPr>
              <a:t>-</a:t>
            </a:r>
            <a:endParaRPr sz="24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5856" y="6182763"/>
            <a:ext cx="5669280" cy="1038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363636"/>
                </a:solidFill>
                <a:latin typeface="Arial"/>
                <a:cs typeface="Arial"/>
              </a:rPr>
              <a:t>Signature</a:t>
            </a:r>
            <a:endParaRPr sz="11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010"/>
              </a:spcBef>
            </a:pPr>
            <a:r>
              <a:rPr sz="1100" b="1" i="1" spc="-60" dirty="0">
                <a:solidFill>
                  <a:srgbClr val="363636"/>
                </a:solidFill>
                <a:latin typeface="Arial"/>
                <a:cs typeface="Arial"/>
              </a:rPr>
              <a:t>For</a:t>
            </a:r>
            <a:r>
              <a:rPr sz="1100" b="1" i="1" spc="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i="1" spc="-30" dirty="0">
                <a:solidFill>
                  <a:srgbClr val="363636"/>
                </a:solidFill>
                <a:latin typeface="Arial"/>
                <a:cs typeface="Arial"/>
              </a:rPr>
              <a:t>Plan</a:t>
            </a:r>
            <a:r>
              <a:rPr sz="1100" b="1" i="1" spc="-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i="1" spc="-35" dirty="0">
                <a:solidFill>
                  <a:srgbClr val="363636"/>
                </a:solidFill>
                <a:latin typeface="Arial"/>
                <a:cs typeface="Arial"/>
              </a:rPr>
              <a:t>Administrator</a:t>
            </a:r>
            <a:r>
              <a:rPr sz="1100" b="1" i="1" spc="12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i="1" dirty="0">
                <a:solidFill>
                  <a:srgbClr val="363636"/>
                </a:solidFill>
                <a:latin typeface="Arial"/>
                <a:cs typeface="Arial"/>
              </a:rPr>
              <a:t>to</a:t>
            </a:r>
            <a:r>
              <a:rPr sz="1100" b="1" i="1" spc="-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b="1" i="1" spc="-10" dirty="0">
                <a:solidFill>
                  <a:srgbClr val="363636"/>
                </a:solidFill>
                <a:latin typeface="Arial"/>
                <a:cs typeface="Arial"/>
              </a:rPr>
              <a:t>complete:</a:t>
            </a:r>
            <a:endParaRPr sz="11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630"/>
              </a:spcBef>
              <a:tabLst>
                <a:tab pos="5655945" algn="l"/>
              </a:tabLst>
            </a:pP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Account</a:t>
            </a:r>
            <a:r>
              <a:rPr sz="1050" spc="12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Name:</a:t>
            </a:r>
            <a:r>
              <a:rPr sz="1050" spc="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tabLst>
                <a:tab pos="5619115" algn="l"/>
              </a:tabLst>
            </a:pP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Account</a:t>
            </a:r>
            <a:r>
              <a:rPr sz="1050" spc="14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363636"/>
                </a:solidFill>
                <a:latin typeface="Arial"/>
                <a:cs typeface="Arial"/>
              </a:rPr>
              <a:t>Number:</a:t>
            </a:r>
            <a:r>
              <a:rPr sz="1100" spc="1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10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8179" y="7789736"/>
            <a:ext cx="5946140" cy="78232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1050" i="1" spc="-45" dirty="0">
                <a:solidFill>
                  <a:srgbClr val="363636"/>
                </a:solidFill>
                <a:latin typeface="Arial"/>
                <a:cs typeface="Arial"/>
              </a:rPr>
              <a:t>For</a:t>
            </a:r>
            <a:r>
              <a:rPr sz="1050" i="1" spc="-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i="1" spc="-20" dirty="0">
                <a:solidFill>
                  <a:srgbClr val="363636"/>
                </a:solidFill>
                <a:latin typeface="Arial"/>
                <a:cs typeface="Arial"/>
              </a:rPr>
              <a:t>Interna/</a:t>
            </a:r>
            <a:r>
              <a:rPr sz="1050" i="1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i="1" spc="-20" dirty="0">
                <a:solidFill>
                  <a:srgbClr val="363636"/>
                </a:solidFill>
                <a:latin typeface="Arial"/>
                <a:cs typeface="Arial"/>
              </a:rPr>
              <a:t>Use:</a:t>
            </a:r>
            <a:endParaRPr sz="105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685"/>
              </a:spcBef>
              <a:tabLst>
                <a:tab pos="5756275" algn="l"/>
              </a:tabLst>
            </a:pPr>
            <a:r>
              <a:rPr sz="1050" spc="-55" dirty="0">
                <a:solidFill>
                  <a:srgbClr val="363636"/>
                </a:solidFill>
                <a:latin typeface="Arial"/>
                <a:cs typeface="Arial"/>
              </a:rPr>
              <a:t>Plan</a:t>
            </a:r>
            <a:r>
              <a:rPr sz="1050" spc="-10" dirty="0">
                <a:solidFill>
                  <a:srgbClr val="363636"/>
                </a:solidFill>
                <a:latin typeface="Arial"/>
                <a:cs typeface="Arial"/>
              </a:rPr>
              <a:t> Administrator</a:t>
            </a:r>
            <a:r>
              <a:rPr sz="1050" spc="8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or</a:t>
            </a:r>
            <a:r>
              <a:rPr sz="1050" spc="-30" dirty="0">
                <a:solidFill>
                  <a:srgbClr val="363636"/>
                </a:solidFill>
                <a:latin typeface="Arial"/>
                <a:cs typeface="Arial"/>
              </a:rPr>
              <a:t> Board</a:t>
            </a:r>
            <a:r>
              <a:rPr sz="1050" spc="45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363636"/>
                </a:solidFill>
                <a:latin typeface="Arial"/>
                <a:cs typeface="Arial"/>
              </a:rPr>
              <a:t>Approval:</a:t>
            </a:r>
            <a:r>
              <a:rPr sz="1050" spc="30" dirty="0">
                <a:solidFill>
                  <a:srgbClr val="363636"/>
                </a:solidFill>
                <a:latin typeface="Arial"/>
                <a:cs typeface="Arial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Arial"/>
                <a:cs typeface="Arial"/>
              </a:rPr>
              <a:t>	</a:t>
            </a:r>
            <a:r>
              <a:rPr sz="1050" spc="750" dirty="0">
                <a:solidFill>
                  <a:srgbClr val="363636"/>
                </a:solidFill>
                <a:latin typeface="Arial"/>
                <a:cs typeface="Arial"/>
              </a:rPr>
              <a:t>_</a:t>
            </a:r>
            <a:endParaRPr sz="1050">
              <a:latin typeface="Arial"/>
              <a:cs typeface="Arial"/>
            </a:endParaRPr>
          </a:p>
          <a:p>
            <a:pPr marR="50165" algn="r">
              <a:lnSpc>
                <a:spcPct val="100000"/>
              </a:lnSpc>
              <a:spcBef>
                <a:spcPts val="805"/>
              </a:spcBef>
              <a:tabLst>
                <a:tab pos="1562735" algn="l"/>
              </a:tabLst>
            </a:pPr>
            <a:r>
              <a:rPr sz="1050" dirty="0">
                <a:solidFill>
                  <a:srgbClr val="363636"/>
                </a:solidFill>
                <a:latin typeface="Times New Roman"/>
                <a:cs typeface="Times New Roman"/>
              </a:rPr>
              <a:t>Date:</a:t>
            </a:r>
            <a:r>
              <a:rPr sz="1050" spc="-80" dirty="0">
                <a:solidFill>
                  <a:srgbClr val="363636"/>
                </a:solidFill>
                <a:latin typeface="Times New Roman"/>
                <a:cs typeface="Times New Roman"/>
              </a:rPr>
              <a:t> </a:t>
            </a:r>
            <a:r>
              <a:rPr sz="1050" u="sng" dirty="0">
                <a:solidFill>
                  <a:srgbClr val="363636"/>
                </a:solidFill>
                <a:uFill>
                  <a:solidFill>
                    <a:srgbClr val="353535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050" spc="795" dirty="0">
                <a:solidFill>
                  <a:srgbClr val="363636"/>
                </a:solidFill>
                <a:latin typeface="Times New Roman"/>
                <a:cs typeface="Times New Roman"/>
              </a:rPr>
              <a:t>_</a:t>
            </a:r>
            <a:endParaRPr sz="1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2282</Words>
  <Application>Microsoft Office PowerPoint</Application>
  <PresentationFormat>Custom</PresentationFormat>
  <Paragraphs>159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Hanna</dc:creator>
  <cp:lastModifiedBy>Jennifer Hanna</cp:lastModifiedBy>
  <cp:revision>1</cp:revision>
  <dcterms:created xsi:type="dcterms:W3CDTF">2022-04-22T00:31:54Z</dcterms:created>
  <dcterms:modified xsi:type="dcterms:W3CDTF">2022-04-22T00:32:14Z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2018-10-23T00:00:00Z</vt:filetime>
  </property>
  <property fmtid="{D5CDD505-2E9C-101B-9397-08002B2CF9AE}" pid="3" name="LastSaved">
    <vt:filetime>2022-04-22T00:00:00Z</vt:filetime>
  </property>
</Properties>
</file>